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87" r:id="rId2"/>
    <p:sldId id="418" r:id="rId3"/>
    <p:sldId id="319" r:id="rId4"/>
    <p:sldId id="413" r:id="rId5"/>
    <p:sldId id="414" r:id="rId6"/>
    <p:sldId id="412" r:id="rId7"/>
    <p:sldId id="416" r:id="rId8"/>
    <p:sldId id="415" r:id="rId9"/>
    <p:sldId id="417" r:id="rId10"/>
    <p:sldId id="332" r:id="rId11"/>
    <p:sldId id="309" r:id="rId12"/>
    <p:sldId id="333" r:id="rId13"/>
    <p:sldId id="275" r:id="rId14"/>
    <p:sldId id="284" r:id="rId15"/>
    <p:sldId id="419" r:id="rId16"/>
    <p:sldId id="421" r:id="rId17"/>
    <p:sldId id="422" r:id="rId18"/>
    <p:sldId id="423" r:id="rId19"/>
    <p:sldId id="424" r:id="rId20"/>
    <p:sldId id="425" r:id="rId21"/>
    <p:sldId id="426" r:id="rId22"/>
    <p:sldId id="427" r:id="rId23"/>
    <p:sldId id="428" r:id="rId24"/>
    <p:sldId id="429" r:id="rId25"/>
    <p:sldId id="430" r:id="rId26"/>
    <p:sldId id="431" r:id="rId27"/>
    <p:sldId id="432" r:id="rId28"/>
    <p:sldId id="43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55BA2F-FBEA-49B7-BBE1-A6AE1F8E9EC1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AAF23-E4AD-4ED6-ACD8-9888CD17E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580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51D1-14E0-4C71-BBD4-E6C7560ECD8C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8AA1-0CF3-44AA-B61A-D61AEC49E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994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51D1-14E0-4C71-BBD4-E6C7560ECD8C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8AA1-0CF3-44AA-B61A-D61AEC49E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166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51D1-14E0-4C71-BBD4-E6C7560ECD8C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8AA1-0CF3-44AA-B61A-D61AEC49E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707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51D1-14E0-4C71-BBD4-E6C7560ECD8C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8AA1-0CF3-44AA-B61A-D61AEC49E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167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51D1-14E0-4C71-BBD4-E6C7560ECD8C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8AA1-0CF3-44AA-B61A-D61AEC49E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458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51D1-14E0-4C71-BBD4-E6C7560ECD8C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8AA1-0CF3-44AA-B61A-D61AEC49E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140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51D1-14E0-4C71-BBD4-E6C7560ECD8C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8AA1-0CF3-44AA-B61A-D61AEC49E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199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51D1-14E0-4C71-BBD4-E6C7560ECD8C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8AA1-0CF3-44AA-B61A-D61AEC49E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777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51D1-14E0-4C71-BBD4-E6C7560ECD8C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8AA1-0CF3-44AA-B61A-D61AEC49E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482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51D1-14E0-4C71-BBD4-E6C7560ECD8C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8AA1-0CF3-44AA-B61A-D61AEC49E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431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51D1-14E0-4C71-BBD4-E6C7560ECD8C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8AA1-0CF3-44AA-B61A-D61AEC49E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966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A51D1-14E0-4C71-BBD4-E6C7560ECD8C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38AA1-0CF3-44AA-B61A-D61AEC49E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163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74"/>
            <a:ext cx="9160946" cy="1768542"/>
          </a:xfrm>
        </p:spPr>
        <p:txBody>
          <a:bodyPr>
            <a:noAutofit/>
          </a:bodyPr>
          <a:lstStyle/>
          <a:p>
            <a:r>
              <a:rPr lang="uk-UA" sz="4000" b="1" i="1" dirty="0">
                <a:solidFill>
                  <a:schemeClr val="accent6">
                    <a:lumMod val="75000"/>
                  </a:schemeClr>
                </a:solidFill>
              </a:rPr>
              <a:t>Тема</a:t>
            </a:r>
            <a:r>
              <a:rPr lang="uk-UA" sz="4000" b="1" i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Головний мозок. </a:t>
            </a:r>
            <a:br>
              <a:rPr lang="uk-UA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uk-UA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Будова довгастого мозку і мосту</a:t>
            </a:r>
            <a:endParaRPr lang="ru-RU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1266" name="Picture 2" descr="ÐÐ¾ÑÐ¾Ð¶ÐµÐµ Ð¸Ð·Ð¾Ð±ÑÐ°Ð¶ÐµÐ½Ð¸Ðµ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700808"/>
            <a:ext cx="9108504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45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17"/>
          <a:stretch/>
        </p:blipFill>
        <p:spPr bwMode="auto">
          <a:xfrm>
            <a:off x="85353" y="1977265"/>
            <a:ext cx="3838575" cy="451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13169" y="0"/>
            <a:ext cx="83884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/>
              <a:t>Нижня поверхня (основа) мозку (</a:t>
            </a:r>
            <a:r>
              <a:rPr lang="uk-UA" sz="2400" b="1" i="1" dirty="0" err="1"/>
              <a:t>basis</a:t>
            </a:r>
            <a:r>
              <a:rPr lang="uk-UA" sz="2400" b="1" i="1" dirty="0"/>
              <a:t> </a:t>
            </a:r>
            <a:r>
              <a:rPr lang="uk-UA" sz="2400" b="1" i="1" dirty="0" err="1"/>
              <a:t>cerebri</a:t>
            </a:r>
            <a:r>
              <a:rPr lang="uk-UA" sz="2400" b="1" i="1" dirty="0"/>
              <a:t>)</a:t>
            </a:r>
            <a:r>
              <a:rPr lang="uk-UA" sz="2400" dirty="0"/>
              <a:t> </a:t>
            </a:r>
            <a:r>
              <a:rPr lang="uk-UA" sz="2000" dirty="0"/>
              <a:t>сплощена, на неї виходять 12 пар черепних нервів. 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2270" y="692696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Більшу частину основи мозку займають вентральні поверхні лобових і скроневих часток півкуль, міст, довгастий мозок, мозочок.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23928" y="1556792"/>
            <a:ext cx="522007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У </a:t>
            </a:r>
            <a:r>
              <a:rPr lang="uk-UA" i="1" dirty="0"/>
              <a:t>нюховій борозні (</a:t>
            </a:r>
            <a:r>
              <a:rPr lang="uk-UA" i="1" dirty="0" err="1"/>
              <a:t>sulcus</a:t>
            </a:r>
            <a:r>
              <a:rPr lang="uk-UA" i="1" dirty="0"/>
              <a:t> </a:t>
            </a:r>
            <a:r>
              <a:rPr lang="uk-UA" i="1" dirty="0" err="1"/>
              <a:t>olfactorius</a:t>
            </a:r>
            <a:r>
              <a:rPr lang="uk-UA" i="1" dirty="0"/>
              <a:t>)</a:t>
            </a:r>
            <a:r>
              <a:rPr lang="uk-UA" dirty="0"/>
              <a:t> лобової частки лежить </a:t>
            </a:r>
            <a:r>
              <a:rPr lang="uk-UA" i="1" dirty="0"/>
              <a:t>нюхова цибулина (</a:t>
            </a:r>
            <a:r>
              <a:rPr lang="uk-UA" i="1" dirty="0" err="1"/>
              <a:t>bulbus</a:t>
            </a:r>
            <a:r>
              <a:rPr lang="uk-UA" i="1" dirty="0"/>
              <a:t> </a:t>
            </a:r>
            <a:r>
              <a:rPr lang="uk-UA" i="1" dirty="0" err="1"/>
              <a:t>olfactorius</a:t>
            </a:r>
            <a:r>
              <a:rPr lang="uk-UA" i="1" dirty="0"/>
              <a:t>)</a:t>
            </a:r>
            <a:r>
              <a:rPr lang="uk-UA" dirty="0"/>
              <a:t>, </a:t>
            </a:r>
            <a:r>
              <a:rPr lang="uk-UA" dirty="0" smtClean="0"/>
              <a:t>що переходить </a:t>
            </a:r>
            <a:r>
              <a:rPr lang="uk-UA" dirty="0"/>
              <a:t>в </a:t>
            </a:r>
            <a:r>
              <a:rPr lang="uk-UA" i="1" dirty="0"/>
              <a:t>нюховий тракт (</a:t>
            </a:r>
            <a:r>
              <a:rPr lang="uk-UA" i="1" dirty="0" err="1"/>
              <a:t>tractus</a:t>
            </a:r>
            <a:r>
              <a:rPr lang="uk-UA" i="1" dirty="0"/>
              <a:t> </a:t>
            </a:r>
            <a:r>
              <a:rPr lang="uk-UA" i="1" dirty="0" err="1"/>
              <a:t>olfactorius</a:t>
            </a:r>
            <a:r>
              <a:rPr lang="uk-UA" i="1" dirty="0"/>
              <a:t>)</a:t>
            </a:r>
            <a:r>
              <a:rPr lang="uk-UA" dirty="0"/>
              <a:t>, задній відділ якого </a:t>
            </a:r>
            <a:r>
              <a:rPr lang="uk-UA" dirty="0" smtClean="0"/>
              <a:t>утворює </a:t>
            </a:r>
            <a:r>
              <a:rPr lang="uk-UA" i="1" dirty="0"/>
              <a:t>нюховий трикутник (</a:t>
            </a:r>
            <a:r>
              <a:rPr lang="uk-UA" i="1" dirty="0" err="1"/>
              <a:t>trigonum</a:t>
            </a:r>
            <a:r>
              <a:rPr lang="uk-UA" i="1" dirty="0"/>
              <a:t> </a:t>
            </a:r>
            <a:r>
              <a:rPr lang="uk-UA" i="1" dirty="0" err="1"/>
              <a:t>olfactorium</a:t>
            </a:r>
            <a:r>
              <a:rPr lang="uk-UA" i="1" dirty="0"/>
              <a:t>)</a:t>
            </a:r>
            <a:r>
              <a:rPr lang="uk-UA" dirty="0"/>
              <a:t>, </a:t>
            </a:r>
            <a:r>
              <a:rPr lang="uk-UA" dirty="0" smtClean="0"/>
              <a:t>який переходить </a:t>
            </a:r>
            <a:r>
              <a:rPr lang="uk-UA" dirty="0"/>
              <a:t>в </a:t>
            </a:r>
            <a:r>
              <a:rPr lang="uk-UA" i="1" dirty="0"/>
              <a:t>передню продірявлену речовину (</a:t>
            </a:r>
            <a:r>
              <a:rPr lang="uk-UA" i="1" dirty="0" err="1"/>
              <a:t>substantia</a:t>
            </a:r>
            <a:r>
              <a:rPr lang="uk-UA" i="1" dirty="0"/>
              <a:t> </a:t>
            </a:r>
            <a:r>
              <a:rPr lang="uk-UA" i="1" dirty="0" err="1"/>
              <a:t>perforata</a:t>
            </a:r>
            <a:r>
              <a:rPr lang="uk-UA" i="1" dirty="0"/>
              <a:t> </a:t>
            </a:r>
            <a:r>
              <a:rPr lang="uk-UA" i="1" dirty="0" err="1"/>
              <a:t>anterior</a:t>
            </a:r>
            <a:r>
              <a:rPr lang="uk-UA" i="1" dirty="0" smtClean="0"/>
              <a:t>)</a:t>
            </a:r>
            <a:r>
              <a:rPr lang="uk-UA" dirty="0" smtClean="0"/>
              <a:t>. </a:t>
            </a:r>
            <a:r>
              <a:rPr lang="uk-UA" dirty="0" err="1"/>
              <a:t>Медіально</a:t>
            </a:r>
            <a:r>
              <a:rPr lang="uk-UA" dirty="0"/>
              <a:t> від продірявленої речовини знаходиться </a:t>
            </a:r>
            <a:r>
              <a:rPr lang="uk-UA" dirty="0" smtClean="0"/>
              <a:t>тонка </a:t>
            </a:r>
            <a:r>
              <a:rPr lang="uk-UA" i="1" dirty="0" smtClean="0"/>
              <a:t>термінальна </a:t>
            </a:r>
            <a:r>
              <a:rPr lang="uk-UA" i="1" dirty="0"/>
              <a:t>пластинка (</a:t>
            </a:r>
            <a:r>
              <a:rPr lang="uk-UA" i="1" dirty="0" err="1"/>
              <a:t>lamina</a:t>
            </a:r>
            <a:r>
              <a:rPr lang="uk-UA" i="1" dirty="0"/>
              <a:t> </a:t>
            </a:r>
            <a:r>
              <a:rPr lang="uk-UA" i="1" dirty="0" err="1"/>
              <a:t>terminalis</a:t>
            </a:r>
            <a:r>
              <a:rPr lang="uk-UA" i="1" dirty="0"/>
              <a:t>)</a:t>
            </a:r>
            <a:r>
              <a:rPr lang="uk-UA" dirty="0"/>
              <a:t>, що замикає на нижній поверхні мозку задні відділи поздовжньої щілини великого мозку. Ззаду до неї прилягає </a:t>
            </a:r>
            <a:r>
              <a:rPr lang="uk-UA" i="1" dirty="0"/>
              <a:t>зоровий перехрест (</a:t>
            </a:r>
            <a:r>
              <a:rPr lang="uk-UA" i="1" dirty="0" err="1"/>
              <a:t>chiasma</a:t>
            </a:r>
            <a:r>
              <a:rPr lang="uk-UA" i="1" dirty="0"/>
              <a:t> </a:t>
            </a:r>
            <a:r>
              <a:rPr lang="uk-UA" i="1" dirty="0" err="1"/>
              <a:t>opticum</a:t>
            </a:r>
            <a:r>
              <a:rPr lang="uk-UA" i="1" dirty="0"/>
              <a:t>)</a:t>
            </a:r>
            <a:r>
              <a:rPr lang="uk-UA" dirty="0"/>
              <a:t>, утворений </a:t>
            </a:r>
            <a:r>
              <a:rPr lang="uk-UA" dirty="0" smtClean="0"/>
              <a:t>волокнами зорових нервів. </a:t>
            </a:r>
            <a:r>
              <a:rPr lang="uk-UA" dirty="0"/>
              <a:t>Від зорового перехресту </a:t>
            </a:r>
            <a:r>
              <a:rPr lang="uk-UA" dirty="0" smtClean="0"/>
              <a:t>відходять </a:t>
            </a:r>
            <a:r>
              <a:rPr lang="uk-UA" i="1" dirty="0"/>
              <a:t>зорові тракти (</a:t>
            </a:r>
            <a:r>
              <a:rPr lang="uk-UA" i="1" dirty="0" err="1"/>
              <a:t>tracti</a:t>
            </a:r>
            <a:r>
              <a:rPr lang="uk-UA" i="1" dirty="0"/>
              <a:t> </a:t>
            </a:r>
            <a:r>
              <a:rPr lang="uk-UA" i="1" dirty="0" err="1"/>
              <a:t>optici</a:t>
            </a:r>
            <a:r>
              <a:rPr lang="uk-UA" i="1" dirty="0"/>
              <a:t>)</a:t>
            </a:r>
            <a:r>
              <a:rPr lang="uk-UA" dirty="0"/>
              <a:t>. До </a:t>
            </a:r>
            <a:r>
              <a:rPr lang="uk-UA" dirty="0" smtClean="0"/>
              <a:t>зорового </a:t>
            </a:r>
            <a:r>
              <a:rPr lang="uk-UA" dirty="0"/>
              <a:t>перехресту прилягає </a:t>
            </a:r>
            <a:r>
              <a:rPr lang="uk-UA" i="1" dirty="0"/>
              <a:t>сірий бугор (</a:t>
            </a:r>
            <a:r>
              <a:rPr lang="uk-UA" i="1" dirty="0" err="1"/>
              <a:t>tuber</a:t>
            </a:r>
            <a:r>
              <a:rPr lang="uk-UA" i="1" dirty="0"/>
              <a:t> </a:t>
            </a:r>
            <a:r>
              <a:rPr lang="uk-UA" i="1" dirty="0" err="1"/>
              <a:t>cinereum</a:t>
            </a:r>
            <a:r>
              <a:rPr lang="uk-UA" i="1" dirty="0" smtClean="0"/>
              <a:t>)</a:t>
            </a:r>
            <a:r>
              <a:rPr lang="uk-UA" dirty="0" smtClean="0"/>
              <a:t>, нижній </a:t>
            </a:r>
            <a:r>
              <a:rPr lang="uk-UA" dirty="0"/>
              <a:t>відділ </a:t>
            </a:r>
            <a:r>
              <a:rPr lang="uk-UA" dirty="0" smtClean="0"/>
              <a:t>якого утворює </a:t>
            </a:r>
            <a:r>
              <a:rPr lang="uk-UA" i="1" dirty="0" smtClean="0"/>
              <a:t>воронку </a:t>
            </a:r>
            <a:r>
              <a:rPr lang="uk-UA" i="1" dirty="0"/>
              <a:t>(</a:t>
            </a:r>
            <a:r>
              <a:rPr lang="uk-UA" i="1" dirty="0" err="1"/>
              <a:t>infundibulum</a:t>
            </a:r>
            <a:r>
              <a:rPr lang="uk-UA" i="1" dirty="0" smtClean="0"/>
              <a:t>)</a:t>
            </a:r>
            <a:r>
              <a:rPr lang="uk-UA" dirty="0" smtClean="0"/>
              <a:t>, до якої кріпиться гіпофіз. </a:t>
            </a:r>
            <a:r>
              <a:rPr lang="uk-UA" dirty="0"/>
              <a:t>Ззаду до сірого бугра прилягають два білих кулястих </a:t>
            </a:r>
            <a:r>
              <a:rPr lang="uk-UA" i="1" dirty="0"/>
              <a:t>соскоподібних тіла (</a:t>
            </a:r>
            <a:r>
              <a:rPr lang="uk-UA" i="1" dirty="0" err="1"/>
              <a:t>corpora</a:t>
            </a:r>
            <a:r>
              <a:rPr lang="uk-UA" i="1" dirty="0"/>
              <a:t> </a:t>
            </a:r>
            <a:r>
              <a:rPr lang="uk-UA" i="1" dirty="0" err="1"/>
              <a:t>mamillaria</a:t>
            </a:r>
            <a:r>
              <a:rPr lang="uk-UA" i="1" dirty="0"/>
              <a:t>)</a:t>
            </a:r>
            <a:r>
              <a:rPr lang="uk-UA" dirty="0"/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67796" y="1268760"/>
            <a:ext cx="72791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u="sng" dirty="0">
                <a:solidFill>
                  <a:prstClr val="black"/>
                </a:solidFill>
              </a:rPr>
              <a:t>В основі головного мозку виділяють наступні анатомічні структури: </a:t>
            </a:r>
            <a:endParaRPr lang="ru-RU" u="sng" dirty="0"/>
          </a:p>
        </p:txBody>
      </p:sp>
      <p:pic>
        <p:nvPicPr>
          <p:cNvPr id="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986" y="1875041"/>
            <a:ext cx="4014446" cy="471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29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9" y="0"/>
            <a:ext cx="4248860" cy="340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72" t="24165" r="1410" b="2532"/>
          <a:stretch/>
        </p:blipFill>
        <p:spPr bwMode="auto">
          <a:xfrm>
            <a:off x="549709" y="3212976"/>
            <a:ext cx="3219657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10189" y="416221"/>
            <a:ext cx="4717047" cy="6247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sz="2000" dirty="0"/>
              <a:t>Ззаду від зорових трактів розташовані поздовжньо орієнтовані </a:t>
            </a:r>
            <a:r>
              <a:rPr lang="uk-UA" sz="2000" b="1" i="1" dirty="0"/>
              <a:t>ніжки мозку (</a:t>
            </a:r>
            <a:r>
              <a:rPr lang="uk-UA" sz="2000" b="1" i="1" dirty="0" err="1"/>
              <a:t>crus</a:t>
            </a:r>
            <a:r>
              <a:rPr lang="uk-UA" sz="2000" b="1" i="1" dirty="0"/>
              <a:t> </a:t>
            </a:r>
            <a:r>
              <a:rPr lang="uk-UA" sz="2000" b="1" i="1" dirty="0" err="1"/>
              <a:t>cerebri</a:t>
            </a:r>
            <a:r>
              <a:rPr lang="uk-UA" sz="2000" b="1" i="1" dirty="0"/>
              <a:t>)</a:t>
            </a:r>
            <a:r>
              <a:rPr lang="uk-UA" sz="2000" dirty="0"/>
              <a:t>, між якими знаходиться </a:t>
            </a:r>
            <a:r>
              <a:rPr lang="uk-UA" sz="2000" i="1" dirty="0" err="1"/>
              <a:t>міжніжкова</a:t>
            </a:r>
            <a:r>
              <a:rPr lang="uk-UA" sz="2000" i="1" dirty="0"/>
              <a:t> ямка (</a:t>
            </a:r>
            <a:r>
              <a:rPr lang="uk-UA" sz="2000" i="1" dirty="0" err="1"/>
              <a:t>fossa</a:t>
            </a:r>
            <a:r>
              <a:rPr lang="uk-UA" sz="2000" i="1" dirty="0"/>
              <a:t> </a:t>
            </a:r>
            <a:r>
              <a:rPr lang="uk-UA" sz="2000" i="1" dirty="0" err="1"/>
              <a:t>interpeduncularis</a:t>
            </a:r>
            <a:r>
              <a:rPr lang="uk-UA" sz="2000" i="1" dirty="0" smtClean="0"/>
              <a:t>)</a:t>
            </a:r>
            <a:r>
              <a:rPr lang="uk-UA" sz="2000" dirty="0" smtClean="0"/>
              <a:t>. </a:t>
            </a:r>
            <a:r>
              <a:rPr lang="uk-UA" sz="2000" dirty="0"/>
              <a:t>Дно ямки утворено </a:t>
            </a:r>
            <a:r>
              <a:rPr lang="uk-UA" sz="2000" i="1" dirty="0"/>
              <a:t>задньою продірявленою речовиною (</a:t>
            </a:r>
            <a:r>
              <a:rPr lang="uk-UA" sz="2000" i="1" dirty="0" err="1"/>
              <a:t>substantia</a:t>
            </a:r>
            <a:r>
              <a:rPr lang="uk-UA" sz="2000" i="1" dirty="0"/>
              <a:t> </a:t>
            </a:r>
            <a:r>
              <a:rPr lang="uk-UA" sz="2000" i="1" dirty="0" err="1"/>
              <a:t>perforata</a:t>
            </a:r>
            <a:r>
              <a:rPr lang="uk-UA" sz="2000" i="1" dirty="0"/>
              <a:t> </a:t>
            </a:r>
            <a:r>
              <a:rPr lang="uk-UA" sz="2000" i="1" dirty="0" err="1"/>
              <a:t>posterior</a:t>
            </a:r>
            <a:r>
              <a:rPr lang="uk-UA" sz="2000" i="1" dirty="0"/>
              <a:t>)</a:t>
            </a:r>
            <a:r>
              <a:rPr lang="uk-UA" sz="2000" dirty="0"/>
              <a:t>, через отвори якого в мозок проникають артерії. </a:t>
            </a:r>
            <a:endParaRPr lang="uk-UA" sz="2000" dirty="0" smtClean="0"/>
          </a:p>
          <a:p>
            <a:r>
              <a:rPr lang="uk-UA" sz="2000" dirty="0" smtClean="0"/>
              <a:t>Ніжки </a:t>
            </a:r>
            <a:r>
              <a:rPr lang="uk-UA" sz="2000" dirty="0"/>
              <a:t>мозку ззаду переходять у потовщений поперечно розташований валик - </a:t>
            </a:r>
            <a:r>
              <a:rPr lang="uk-UA" sz="2000" b="1" i="1" dirty="0" smtClean="0"/>
              <a:t>міст</a:t>
            </a:r>
            <a:r>
              <a:rPr lang="uk-UA" sz="2000" dirty="0" smtClean="0"/>
              <a:t>. </a:t>
            </a:r>
          </a:p>
          <a:p>
            <a:r>
              <a:rPr lang="uk-UA" sz="2000" dirty="0" smtClean="0"/>
              <a:t>Від </a:t>
            </a:r>
            <a:r>
              <a:rPr lang="uk-UA" sz="2000" dirty="0"/>
              <a:t>моста назад і </a:t>
            </a:r>
            <a:r>
              <a:rPr lang="uk-UA" sz="2000" dirty="0" err="1"/>
              <a:t>латерально</a:t>
            </a:r>
            <a:r>
              <a:rPr lang="uk-UA" sz="2000" dirty="0"/>
              <a:t> розходяться середні ніжки мозочка, що з'єднують міст з мозочком. </a:t>
            </a:r>
            <a:endParaRPr lang="uk-UA" sz="2000" dirty="0" smtClean="0"/>
          </a:p>
          <a:p>
            <a:r>
              <a:rPr lang="uk-UA" sz="2000" dirty="0" err="1" smtClean="0"/>
              <a:t>Каудально</a:t>
            </a:r>
            <a:r>
              <a:rPr lang="uk-UA" sz="2000" dirty="0" smtClean="0"/>
              <a:t> </a:t>
            </a:r>
            <a:r>
              <a:rPr lang="uk-UA" sz="2000" dirty="0"/>
              <a:t>(нижче) моста знаходяться вентральні (передні) відділи довгастого мозку, на яких </a:t>
            </a:r>
            <a:r>
              <a:rPr lang="uk-UA" sz="2000" dirty="0" err="1"/>
              <a:t>медіально</a:t>
            </a:r>
            <a:r>
              <a:rPr lang="uk-UA" sz="2000" dirty="0"/>
              <a:t> розташовані піраміди, відокремлені одна від одної передньою серединною щілиною, а </a:t>
            </a:r>
            <a:r>
              <a:rPr lang="uk-UA" sz="2000" dirty="0" err="1"/>
              <a:t>латерально</a:t>
            </a:r>
            <a:r>
              <a:rPr lang="uk-UA" sz="2000" dirty="0"/>
              <a:t> лежать округлі оливи.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0245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09559"/>
            <a:ext cx="5616624" cy="433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427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Медіальна поверхня </a:t>
            </a:r>
            <a:r>
              <a:rPr lang="uk-UA" b="1" dirty="0"/>
              <a:t>півкулі великого мозку (</a:t>
            </a:r>
            <a:r>
              <a:rPr lang="uk-UA" b="1" dirty="0" err="1"/>
              <a:t>facies</a:t>
            </a:r>
            <a:r>
              <a:rPr lang="uk-UA" b="1" dirty="0"/>
              <a:t> </a:t>
            </a:r>
            <a:r>
              <a:rPr lang="uk-UA" b="1" dirty="0" err="1"/>
              <a:t>medialis</a:t>
            </a:r>
            <a:r>
              <a:rPr lang="uk-UA" b="1" dirty="0"/>
              <a:t> </a:t>
            </a:r>
            <a:r>
              <a:rPr lang="uk-UA" b="1" dirty="0" err="1"/>
              <a:t>hemispherii</a:t>
            </a:r>
            <a:r>
              <a:rPr lang="uk-UA" b="1" dirty="0"/>
              <a:t>)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7524" y="1196751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На сагітальному розрізі головного мозку вздовж поздовжньої щілини великого мозку видно </a:t>
            </a:r>
            <a:r>
              <a:rPr lang="uk-UA" b="1" dirty="0"/>
              <a:t>медіальну поверхню півкулі великого мозку (</a:t>
            </a:r>
            <a:r>
              <a:rPr lang="uk-UA" b="1" dirty="0" err="1"/>
              <a:t>facies</a:t>
            </a:r>
            <a:r>
              <a:rPr lang="uk-UA" b="1" dirty="0"/>
              <a:t> </a:t>
            </a:r>
            <a:r>
              <a:rPr lang="uk-UA" b="1" dirty="0" err="1"/>
              <a:t>medialis</a:t>
            </a:r>
            <a:r>
              <a:rPr lang="uk-UA" b="1" dirty="0"/>
              <a:t> </a:t>
            </a:r>
            <a:r>
              <a:rPr lang="uk-UA" b="1" dirty="0" err="1"/>
              <a:t>hemispherii</a:t>
            </a:r>
            <a:r>
              <a:rPr lang="uk-UA" b="1" dirty="0"/>
              <a:t>)</a:t>
            </a:r>
            <a:r>
              <a:rPr lang="uk-UA" dirty="0"/>
              <a:t>. </a:t>
            </a:r>
            <a:endParaRPr lang="uk-UA" dirty="0" smtClean="0"/>
          </a:p>
          <a:p>
            <a:r>
              <a:rPr lang="uk-UA" dirty="0" smtClean="0"/>
              <a:t>Ділянки </a:t>
            </a:r>
            <a:r>
              <a:rPr lang="uk-UA" dirty="0"/>
              <a:t>лобової, тім'яної і потиличної часток кожної півкулі відділені від мозолистого тіла </a:t>
            </a:r>
            <a:r>
              <a:rPr lang="uk-UA" b="1" i="1" dirty="0"/>
              <a:t>борозною мозолистого тіла (</a:t>
            </a:r>
            <a:r>
              <a:rPr lang="uk-UA" b="1" i="1" dirty="0" err="1"/>
              <a:t>sulcus</a:t>
            </a:r>
            <a:r>
              <a:rPr lang="uk-UA" b="1" i="1" dirty="0"/>
              <a:t> </a:t>
            </a:r>
            <a:r>
              <a:rPr lang="uk-UA" b="1" i="1" dirty="0" err="1"/>
              <a:t>corporis</a:t>
            </a:r>
            <a:r>
              <a:rPr lang="uk-UA" b="1" i="1" dirty="0"/>
              <a:t> </a:t>
            </a:r>
            <a:r>
              <a:rPr lang="uk-UA" b="1" i="1" dirty="0" err="1"/>
              <a:t>callosi</a:t>
            </a:r>
            <a:r>
              <a:rPr lang="uk-UA" b="1" i="1" dirty="0"/>
              <a:t>)</a:t>
            </a:r>
            <a:r>
              <a:rPr lang="uk-UA" b="1" dirty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3557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Ð¿ÑÐ¾Ð²ÑÐ´Ð½Ñ ÑÐ»ÑÑÐ¸ ÑÐ¿Ð¸Ð½Ð½Ð¾Ð³Ð¾ Ð¼Ð¾Ð·ÐºÑ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20" t="56792"/>
          <a:stretch/>
        </p:blipFill>
        <p:spPr bwMode="auto">
          <a:xfrm>
            <a:off x="6084168" y="3921475"/>
            <a:ext cx="3059832" cy="253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717"/>
            <a:ext cx="5188268" cy="322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74689" y="11451"/>
            <a:ext cx="3769311" cy="35394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sz="1600" dirty="0"/>
              <a:t>Середня частина мозолистого тіла називається </a:t>
            </a:r>
            <a:r>
              <a:rPr lang="uk-UA" sz="1600" i="1" dirty="0"/>
              <a:t>стовбур (</a:t>
            </a:r>
            <a:r>
              <a:rPr lang="uk-UA" sz="1600" i="1" dirty="0" err="1"/>
              <a:t>truncus</a:t>
            </a:r>
            <a:r>
              <a:rPr lang="uk-UA" sz="1600" i="1" dirty="0"/>
              <a:t> </a:t>
            </a:r>
            <a:r>
              <a:rPr lang="uk-UA" sz="1600" i="1" dirty="0" err="1"/>
              <a:t>corporis</a:t>
            </a:r>
            <a:r>
              <a:rPr lang="uk-UA" sz="1600" i="1" dirty="0"/>
              <a:t> </a:t>
            </a:r>
            <a:r>
              <a:rPr lang="uk-UA" sz="1600" i="1" dirty="0" err="1"/>
              <a:t>callosi</a:t>
            </a:r>
            <a:r>
              <a:rPr lang="uk-UA" sz="1600" i="1" dirty="0"/>
              <a:t>)</a:t>
            </a:r>
            <a:r>
              <a:rPr lang="uk-UA" sz="1600" dirty="0"/>
              <a:t>. Передні його відділи, згинаючись донизу, утворюють </a:t>
            </a:r>
            <a:r>
              <a:rPr lang="uk-UA" sz="1600" i="1" dirty="0"/>
              <a:t>коліно мозолистого тіла (</a:t>
            </a:r>
            <a:r>
              <a:rPr lang="uk-UA" sz="1600" i="1" dirty="0" err="1"/>
              <a:t>genu</a:t>
            </a:r>
            <a:r>
              <a:rPr lang="uk-UA" sz="1600" i="1" dirty="0"/>
              <a:t> </a:t>
            </a:r>
            <a:r>
              <a:rPr lang="uk-UA" sz="1600" i="1" dirty="0" err="1"/>
              <a:t>corporis</a:t>
            </a:r>
            <a:r>
              <a:rPr lang="uk-UA" sz="1600" i="1" dirty="0"/>
              <a:t> </a:t>
            </a:r>
            <a:r>
              <a:rPr lang="uk-UA" sz="1600" i="1" dirty="0" err="1"/>
              <a:t>callosi</a:t>
            </a:r>
            <a:r>
              <a:rPr lang="uk-UA" sz="1600" i="1" dirty="0"/>
              <a:t>)</a:t>
            </a:r>
            <a:r>
              <a:rPr lang="uk-UA" sz="1600" dirty="0"/>
              <a:t>, яке ще більш донизу стоншується і утворює </a:t>
            </a:r>
            <a:r>
              <a:rPr lang="uk-UA" sz="1600" i="1" dirty="0"/>
              <a:t>дзьоб мозолистого тіла (</a:t>
            </a:r>
            <a:r>
              <a:rPr lang="uk-UA" sz="1600" i="1" dirty="0" err="1"/>
              <a:t>rostrum</a:t>
            </a:r>
            <a:r>
              <a:rPr lang="uk-UA" sz="1600" i="1" dirty="0"/>
              <a:t> </a:t>
            </a:r>
            <a:r>
              <a:rPr lang="uk-UA" sz="1600" i="1" dirty="0" err="1"/>
              <a:t>corporis</a:t>
            </a:r>
            <a:r>
              <a:rPr lang="uk-UA" sz="1600" i="1" dirty="0"/>
              <a:t> </a:t>
            </a:r>
            <a:r>
              <a:rPr lang="uk-UA" sz="1600" i="1" dirty="0" err="1"/>
              <a:t>callosi</a:t>
            </a:r>
            <a:r>
              <a:rPr lang="uk-UA" sz="1600" i="1" dirty="0"/>
              <a:t>)</a:t>
            </a:r>
            <a:r>
              <a:rPr lang="uk-UA" sz="1600" dirty="0"/>
              <a:t>, що донизу триває в </a:t>
            </a:r>
            <a:r>
              <a:rPr lang="uk-UA" sz="1600" i="1" dirty="0"/>
              <a:t>термінальну пластинку (</a:t>
            </a:r>
            <a:r>
              <a:rPr lang="uk-UA" sz="1600" i="1" dirty="0" err="1"/>
              <a:t>lamina</a:t>
            </a:r>
            <a:r>
              <a:rPr lang="uk-UA" sz="1600" i="1" dirty="0"/>
              <a:t> </a:t>
            </a:r>
            <a:r>
              <a:rPr lang="uk-UA" sz="1600" i="1" dirty="0" err="1"/>
              <a:t>terminalis</a:t>
            </a:r>
            <a:r>
              <a:rPr lang="uk-UA" sz="1600" i="1" dirty="0"/>
              <a:t>)</a:t>
            </a:r>
            <a:r>
              <a:rPr lang="uk-UA" sz="1600" dirty="0"/>
              <a:t>, яка зростається з передньою поверхнею зорового перехресту. Задні відділи мозолистого тіла помітно потовщені та закінчуються вільно у вигляді </a:t>
            </a:r>
            <a:r>
              <a:rPr lang="uk-UA" sz="1600" i="1" dirty="0"/>
              <a:t>валика (</a:t>
            </a:r>
            <a:r>
              <a:rPr lang="uk-UA" sz="1600" i="1" dirty="0" err="1"/>
              <a:t>splenium</a:t>
            </a:r>
            <a:r>
              <a:rPr lang="uk-UA" sz="1600" i="1" dirty="0"/>
              <a:t> </a:t>
            </a:r>
            <a:r>
              <a:rPr lang="uk-UA" sz="1600" i="1" dirty="0" err="1"/>
              <a:t>corporis</a:t>
            </a:r>
            <a:r>
              <a:rPr lang="uk-UA" sz="1600" i="1" dirty="0"/>
              <a:t> </a:t>
            </a:r>
            <a:r>
              <a:rPr lang="uk-UA" sz="1600" i="1" dirty="0" err="1"/>
              <a:t>callosi</a:t>
            </a:r>
            <a:r>
              <a:rPr lang="uk-UA" sz="1600" i="1" dirty="0" smtClean="0"/>
              <a:t>)</a:t>
            </a:r>
            <a:r>
              <a:rPr lang="uk-UA" sz="1600" dirty="0" smtClean="0"/>
              <a:t>.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3558381"/>
            <a:ext cx="6084168" cy="32932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uk-UA" sz="1600" dirty="0">
                <a:solidFill>
                  <a:prstClr val="black"/>
                </a:solidFill>
              </a:rPr>
              <a:t>Під мозолистим тілом розташовується тонка біла пластинка - </a:t>
            </a:r>
            <a:r>
              <a:rPr lang="uk-UA" sz="1600" b="1" i="1" dirty="0">
                <a:solidFill>
                  <a:prstClr val="black"/>
                </a:solidFill>
              </a:rPr>
              <a:t>склепіння (</a:t>
            </a:r>
            <a:r>
              <a:rPr lang="uk-UA" sz="1600" b="1" i="1" dirty="0" err="1">
                <a:solidFill>
                  <a:prstClr val="black"/>
                </a:solidFill>
              </a:rPr>
              <a:t>fornix</a:t>
            </a:r>
            <a:r>
              <a:rPr lang="uk-UA" sz="1600" b="1" i="1" dirty="0">
                <a:solidFill>
                  <a:prstClr val="black"/>
                </a:solidFill>
              </a:rPr>
              <a:t>)</a:t>
            </a:r>
            <a:r>
              <a:rPr lang="uk-UA" sz="1600" b="1" dirty="0">
                <a:solidFill>
                  <a:prstClr val="black"/>
                </a:solidFill>
              </a:rPr>
              <a:t>.</a:t>
            </a:r>
            <a:r>
              <a:rPr lang="uk-UA" sz="1600" dirty="0">
                <a:solidFill>
                  <a:prstClr val="black"/>
                </a:solidFill>
              </a:rPr>
              <a:t> Поступово віддаляючись від мозолистого тіла і створюючи дугоподібний вигин вперед і вниз, тіло склепіння триває в </a:t>
            </a:r>
            <a:r>
              <a:rPr lang="uk-UA" sz="1600" i="1" dirty="0">
                <a:solidFill>
                  <a:prstClr val="black"/>
                </a:solidFill>
              </a:rPr>
              <a:t>стовп склепіння (</a:t>
            </a:r>
            <a:r>
              <a:rPr lang="uk-UA" sz="1600" i="1" dirty="0" err="1">
                <a:solidFill>
                  <a:prstClr val="black"/>
                </a:solidFill>
              </a:rPr>
              <a:t>columna</a:t>
            </a:r>
            <a:r>
              <a:rPr lang="uk-UA" sz="1600" i="1" dirty="0">
                <a:solidFill>
                  <a:prstClr val="black"/>
                </a:solidFill>
              </a:rPr>
              <a:t> </a:t>
            </a:r>
            <a:r>
              <a:rPr lang="uk-UA" sz="1600" i="1" dirty="0" err="1">
                <a:solidFill>
                  <a:prstClr val="black"/>
                </a:solidFill>
              </a:rPr>
              <a:t>fornicis</a:t>
            </a:r>
            <a:r>
              <a:rPr lang="uk-UA" sz="1600" i="1" dirty="0" smtClean="0">
                <a:solidFill>
                  <a:prstClr val="black"/>
                </a:solidFill>
              </a:rPr>
              <a:t>)</a:t>
            </a:r>
            <a:r>
              <a:rPr lang="uk-UA" sz="1600" dirty="0" smtClean="0">
                <a:solidFill>
                  <a:prstClr val="black"/>
                </a:solidFill>
              </a:rPr>
              <a:t>, що </a:t>
            </a:r>
            <a:r>
              <a:rPr lang="uk-UA" sz="1600" dirty="0" smtClean="0">
                <a:solidFill>
                  <a:prstClr val="black"/>
                </a:solidFill>
              </a:rPr>
              <a:t>закінчуючись </a:t>
            </a:r>
            <a:r>
              <a:rPr lang="uk-UA" sz="1600" dirty="0">
                <a:solidFill>
                  <a:prstClr val="black"/>
                </a:solidFill>
              </a:rPr>
              <a:t>в соскоподібному тілі. Між стовпами склепіння </a:t>
            </a:r>
            <a:r>
              <a:rPr lang="uk-UA" sz="1600" dirty="0" smtClean="0">
                <a:solidFill>
                  <a:prstClr val="black"/>
                </a:solidFill>
              </a:rPr>
              <a:t>і </a:t>
            </a:r>
            <a:r>
              <a:rPr lang="uk-UA" sz="1600" dirty="0">
                <a:solidFill>
                  <a:prstClr val="black"/>
                </a:solidFill>
              </a:rPr>
              <a:t>термінальною пластинкою </a:t>
            </a:r>
            <a:r>
              <a:rPr lang="uk-UA" sz="1600" dirty="0" smtClean="0">
                <a:solidFill>
                  <a:prstClr val="black"/>
                </a:solidFill>
              </a:rPr>
              <a:t>розташований </a:t>
            </a:r>
            <a:r>
              <a:rPr lang="uk-UA" sz="1600" dirty="0">
                <a:solidFill>
                  <a:prstClr val="black"/>
                </a:solidFill>
              </a:rPr>
              <a:t>пучок нервових волокон, що йде поперечно і має на зрізі вид овалу білого кольору, - це </a:t>
            </a:r>
            <a:r>
              <a:rPr lang="uk-UA" sz="1600" i="1" dirty="0">
                <a:solidFill>
                  <a:prstClr val="black"/>
                </a:solidFill>
              </a:rPr>
              <a:t>передня спайка (</a:t>
            </a:r>
            <a:r>
              <a:rPr lang="uk-UA" sz="1600" i="1" dirty="0" err="1">
                <a:solidFill>
                  <a:prstClr val="black"/>
                </a:solidFill>
              </a:rPr>
              <a:t>comissura</a:t>
            </a:r>
            <a:r>
              <a:rPr lang="uk-UA" sz="1600" i="1" dirty="0">
                <a:solidFill>
                  <a:prstClr val="black"/>
                </a:solidFill>
              </a:rPr>
              <a:t> </a:t>
            </a:r>
            <a:r>
              <a:rPr lang="uk-UA" sz="1600" i="1" dirty="0" err="1">
                <a:solidFill>
                  <a:prstClr val="black"/>
                </a:solidFill>
              </a:rPr>
              <a:t>rostralis</a:t>
            </a:r>
            <a:r>
              <a:rPr lang="uk-UA" sz="1600" i="1" dirty="0">
                <a:solidFill>
                  <a:prstClr val="black"/>
                </a:solidFill>
              </a:rPr>
              <a:t>, s. </a:t>
            </a:r>
            <a:r>
              <a:rPr lang="uk-UA" sz="1600" i="1" dirty="0" err="1">
                <a:solidFill>
                  <a:prstClr val="black"/>
                </a:solidFill>
              </a:rPr>
              <a:t>anterior</a:t>
            </a:r>
            <a:r>
              <a:rPr lang="uk-UA" sz="1600" i="1" dirty="0">
                <a:solidFill>
                  <a:prstClr val="black"/>
                </a:solidFill>
              </a:rPr>
              <a:t>)</a:t>
            </a:r>
            <a:r>
              <a:rPr lang="uk-UA" sz="1600" dirty="0">
                <a:solidFill>
                  <a:prstClr val="black"/>
                </a:solidFill>
              </a:rPr>
              <a:t>. Спайка, як і поперечні волокна мозолистого тіла, з'єднує передні відділи півкуль великого мозку. Ділянка, обмежена зверху і спереду мозолистим тілом, знизу - його дзьобом, термінальною пластинкою і передньою спайкою, а ззаду - стовпом склепіння, зайнята тонкою </a:t>
            </a:r>
            <a:r>
              <a:rPr lang="uk-UA" sz="1600" dirty="0" smtClean="0">
                <a:solidFill>
                  <a:prstClr val="black"/>
                </a:solidFill>
              </a:rPr>
              <a:t>пластинкою </a:t>
            </a:r>
            <a:r>
              <a:rPr lang="uk-UA" sz="1600" dirty="0">
                <a:solidFill>
                  <a:prstClr val="black"/>
                </a:solidFill>
              </a:rPr>
              <a:t>мозкової речовини - </a:t>
            </a:r>
            <a:r>
              <a:rPr lang="uk-UA" sz="1600" i="1" dirty="0">
                <a:solidFill>
                  <a:prstClr val="black"/>
                </a:solidFill>
              </a:rPr>
              <a:t>прозорою перегородкою (</a:t>
            </a:r>
            <a:r>
              <a:rPr lang="uk-UA" sz="1600" i="1" dirty="0" err="1">
                <a:solidFill>
                  <a:prstClr val="black"/>
                </a:solidFill>
              </a:rPr>
              <a:t>septum</a:t>
            </a:r>
            <a:r>
              <a:rPr lang="uk-UA" sz="1600" i="1" dirty="0">
                <a:solidFill>
                  <a:prstClr val="black"/>
                </a:solidFill>
              </a:rPr>
              <a:t> </a:t>
            </a:r>
            <a:r>
              <a:rPr lang="uk-UA" sz="1600" i="1" dirty="0" err="1">
                <a:solidFill>
                  <a:prstClr val="black"/>
                </a:solidFill>
              </a:rPr>
              <a:t>pellicidium</a:t>
            </a:r>
            <a:r>
              <a:rPr lang="uk-UA" sz="1600" i="1" dirty="0">
                <a:solidFill>
                  <a:prstClr val="black"/>
                </a:solidFill>
              </a:rPr>
              <a:t>)</a:t>
            </a:r>
            <a:r>
              <a:rPr lang="uk-UA" sz="1600" dirty="0">
                <a:solidFill>
                  <a:prstClr val="black"/>
                </a:solidFill>
              </a:rPr>
              <a:t>.</a:t>
            </a:r>
            <a:endParaRPr lang="ru-RU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70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897" y="3103224"/>
            <a:ext cx="4752528" cy="375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14060" y="44624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uk-UA" b="1" i="1" dirty="0"/>
              <a:t>Загальна будова стовбура </a:t>
            </a:r>
            <a:r>
              <a:rPr lang="uk-UA" b="1" i="1" dirty="0" smtClean="0"/>
              <a:t>мозку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2996952"/>
            <a:ext cx="4176464" cy="37856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sz="1600" dirty="0" smtClean="0"/>
              <a:t>Утворення</a:t>
            </a:r>
            <a:r>
              <a:rPr lang="uk-UA" sz="1600" dirty="0"/>
              <a:t>, розташовані донизу від цієї борозни, відносяться до </a:t>
            </a:r>
            <a:r>
              <a:rPr lang="uk-UA" sz="1600" i="1" dirty="0"/>
              <a:t>гіпоталамусу (</a:t>
            </a:r>
            <a:r>
              <a:rPr lang="uk-UA" sz="1600" i="1" dirty="0" err="1"/>
              <a:t>hypothalamus</a:t>
            </a:r>
            <a:r>
              <a:rPr lang="uk-UA" sz="1600" i="1" dirty="0"/>
              <a:t>)</a:t>
            </a:r>
            <a:r>
              <a:rPr lang="uk-UA" sz="1600" dirty="0"/>
              <a:t>. Це зоровий перехрест, сірий бугор, лійка і соскоподібні тіла - структури, які беруть участь в утворенні дна III шлуночка.</a:t>
            </a:r>
            <a:endParaRPr lang="ru-RU" sz="1600" dirty="0"/>
          </a:p>
          <a:p>
            <a:r>
              <a:rPr lang="uk-UA" sz="1600" dirty="0"/>
              <a:t>Зверху і ззаду від зорового бугра, під валиком мозолистого тіла, знаходиться </a:t>
            </a:r>
            <a:r>
              <a:rPr lang="uk-UA" sz="1600" i="1" dirty="0" smtClean="0"/>
              <a:t>шишкоподібне </a:t>
            </a:r>
            <a:r>
              <a:rPr lang="uk-UA" sz="1600" i="1" dirty="0"/>
              <a:t>тіло (</a:t>
            </a:r>
            <a:r>
              <a:rPr lang="uk-UA" sz="1600" i="1" dirty="0" err="1"/>
              <a:t>corpus</a:t>
            </a:r>
            <a:r>
              <a:rPr lang="uk-UA" sz="1600" i="1" dirty="0"/>
              <a:t> </a:t>
            </a:r>
            <a:r>
              <a:rPr lang="uk-UA" sz="1600" i="1" dirty="0" err="1"/>
              <a:t>pineale</a:t>
            </a:r>
            <a:r>
              <a:rPr lang="uk-UA" sz="1600" i="1" dirty="0"/>
              <a:t>)</a:t>
            </a:r>
            <a:r>
              <a:rPr lang="uk-UA" sz="1600" dirty="0"/>
              <a:t>, що є залозою внутрішньої секреції. </a:t>
            </a:r>
            <a:r>
              <a:rPr lang="uk-UA" sz="1600" dirty="0" err="1"/>
              <a:t>Передньо-нижні</a:t>
            </a:r>
            <a:r>
              <a:rPr lang="uk-UA" sz="1600" dirty="0"/>
              <a:t> відділи </a:t>
            </a:r>
            <a:r>
              <a:rPr lang="uk-UA" sz="1600" dirty="0" smtClean="0"/>
              <a:t>шишкоподібного </a:t>
            </a:r>
            <a:r>
              <a:rPr lang="uk-UA" sz="1600" dirty="0"/>
              <a:t>тіла зростаються з тонким поперечним тяжем - </a:t>
            </a:r>
            <a:r>
              <a:rPr lang="uk-UA" sz="1600" i="1" dirty="0" err="1"/>
              <a:t>епіталамічною</a:t>
            </a:r>
            <a:r>
              <a:rPr lang="uk-UA" sz="1600" i="1" dirty="0"/>
              <a:t> спайкою (</a:t>
            </a:r>
            <a:r>
              <a:rPr lang="uk-UA" sz="1600" i="1" dirty="0" err="1"/>
              <a:t>comissura</a:t>
            </a:r>
            <a:r>
              <a:rPr lang="uk-UA" sz="1600" i="1" dirty="0"/>
              <a:t> </a:t>
            </a:r>
            <a:r>
              <a:rPr lang="uk-UA" sz="1600" i="1" dirty="0" err="1"/>
              <a:t>epithalamica</a:t>
            </a:r>
            <a:r>
              <a:rPr lang="uk-UA" sz="1600" i="1" dirty="0"/>
              <a:t>)</a:t>
            </a:r>
            <a:r>
              <a:rPr lang="uk-UA" sz="1600" dirty="0"/>
              <a:t>. Таламус, гіпоталамус, III шлуночок, шишкоподібне тіло відносяться до </a:t>
            </a:r>
            <a:r>
              <a:rPr lang="uk-UA" sz="1600" b="1" i="1" dirty="0"/>
              <a:t>проміжного мозку (</a:t>
            </a:r>
            <a:r>
              <a:rPr lang="uk-UA" sz="1600" b="1" i="1" dirty="0" err="1"/>
              <a:t>diencephalon</a:t>
            </a:r>
            <a:r>
              <a:rPr lang="uk-UA" sz="1600" b="1" i="1" dirty="0"/>
              <a:t>)</a:t>
            </a:r>
            <a:r>
              <a:rPr lang="uk-UA" sz="1600" dirty="0"/>
              <a:t>.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5" y="548680"/>
            <a:ext cx="8640959" cy="2554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uk-UA" sz="1600" dirty="0">
                <a:solidFill>
                  <a:prstClr val="black"/>
                </a:solidFill>
              </a:rPr>
              <a:t>Структури, розташовані нижче</a:t>
            </a:r>
            <a:r>
              <a:rPr lang="uk-UA" sz="1600" b="1" i="1" dirty="0">
                <a:solidFill>
                  <a:prstClr val="black"/>
                </a:solidFill>
              </a:rPr>
              <a:t> </a:t>
            </a:r>
            <a:r>
              <a:rPr lang="uk-UA" sz="1600" i="1" dirty="0">
                <a:solidFill>
                  <a:prstClr val="black"/>
                </a:solidFill>
              </a:rPr>
              <a:t>кінцевого мозку (</a:t>
            </a:r>
            <a:r>
              <a:rPr lang="uk-UA" sz="1600" i="1" dirty="0" err="1">
                <a:solidFill>
                  <a:prstClr val="black"/>
                </a:solidFill>
              </a:rPr>
              <a:t>telencephalon</a:t>
            </a:r>
            <a:r>
              <a:rPr lang="uk-UA" sz="1600" i="1" dirty="0">
                <a:solidFill>
                  <a:prstClr val="black"/>
                </a:solidFill>
              </a:rPr>
              <a:t>)</a:t>
            </a:r>
            <a:r>
              <a:rPr lang="uk-UA" sz="1600" dirty="0">
                <a:solidFill>
                  <a:prstClr val="black"/>
                </a:solidFill>
              </a:rPr>
              <a:t>, за винятком мозочка, відносяться до стовбура мозку. </a:t>
            </a:r>
            <a:r>
              <a:rPr lang="uk-UA" sz="1600" dirty="0" smtClean="0">
                <a:solidFill>
                  <a:prstClr val="black"/>
                </a:solidFill>
              </a:rPr>
              <a:t>Самі </a:t>
            </a:r>
            <a:r>
              <a:rPr lang="uk-UA" sz="1600" dirty="0">
                <a:solidFill>
                  <a:prstClr val="black"/>
                </a:solidFill>
              </a:rPr>
              <a:t>передні відділи стовбура мозку утворені правим і лівим зоровими буграми - </a:t>
            </a:r>
            <a:r>
              <a:rPr lang="uk-UA" sz="1600" i="1" dirty="0">
                <a:solidFill>
                  <a:prstClr val="black"/>
                </a:solidFill>
              </a:rPr>
              <a:t>таламусами (</a:t>
            </a:r>
            <a:r>
              <a:rPr lang="uk-UA" sz="1600" i="1" dirty="0" err="1">
                <a:solidFill>
                  <a:prstClr val="black"/>
                </a:solidFill>
              </a:rPr>
              <a:t>thalamus</a:t>
            </a:r>
            <a:r>
              <a:rPr lang="uk-UA" sz="1600" i="1" dirty="0">
                <a:solidFill>
                  <a:prstClr val="black"/>
                </a:solidFill>
              </a:rPr>
              <a:t>)</a:t>
            </a:r>
            <a:r>
              <a:rPr lang="uk-UA" sz="1600" dirty="0">
                <a:solidFill>
                  <a:prstClr val="black"/>
                </a:solidFill>
              </a:rPr>
              <a:t>, розташованими донизу від тіла склепіння і мозолистого тіла. </a:t>
            </a:r>
            <a:endParaRPr lang="uk-UA" sz="1600" dirty="0" smtClean="0">
              <a:solidFill>
                <a:prstClr val="black"/>
              </a:solidFill>
            </a:endParaRPr>
          </a:p>
          <a:p>
            <a:pPr lvl="0"/>
            <a:r>
              <a:rPr lang="uk-UA" sz="1600" dirty="0" smtClean="0">
                <a:solidFill>
                  <a:prstClr val="black"/>
                </a:solidFill>
              </a:rPr>
              <a:t>На </a:t>
            </a:r>
            <a:r>
              <a:rPr lang="uk-UA" sz="1600" dirty="0">
                <a:solidFill>
                  <a:prstClr val="black"/>
                </a:solidFill>
              </a:rPr>
              <a:t>серединному розрізі видно тільки медіальну поверхню таламуса. На ній виділяється </a:t>
            </a:r>
            <a:r>
              <a:rPr lang="uk-UA" sz="1600" i="1" dirty="0" err="1">
                <a:solidFill>
                  <a:prstClr val="black"/>
                </a:solidFill>
              </a:rPr>
              <a:t>міжталамічне</a:t>
            </a:r>
            <a:r>
              <a:rPr lang="uk-UA" sz="1600" i="1" dirty="0">
                <a:solidFill>
                  <a:prstClr val="black"/>
                </a:solidFill>
              </a:rPr>
              <a:t> зрощення (</a:t>
            </a:r>
            <a:r>
              <a:rPr lang="uk-UA" sz="1600" i="1" dirty="0" err="1">
                <a:solidFill>
                  <a:prstClr val="black"/>
                </a:solidFill>
              </a:rPr>
              <a:t>adhesio</a:t>
            </a:r>
            <a:r>
              <a:rPr lang="uk-UA" sz="1600" i="1" dirty="0">
                <a:solidFill>
                  <a:prstClr val="black"/>
                </a:solidFill>
              </a:rPr>
              <a:t> </a:t>
            </a:r>
            <a:r>
              <a:rPr lang="uk-UA" sz="1600" i="1" dirty="0" err="1">
                <a:solidFill>
                  <a:prstClr val="black"/>
                </a:solidFill>
              </a:rPr>
              <a:t>interthalamica</a:t>
            </a:r>
            <a:r>
              <a:rPr lang="uk-UA" sz="1600" i="1" dirty="0">
                <a:solidFill>
                  <a:prstClr val="black"/>
                </a:solidFill>
              </a:rPr>
              <a:t>)</a:t>
            </a:r>
            <a:r>
              <a:rPr lang="uk-UA" sz="1600" dirty="0">
                <a:solidFill>
                  <a:prstClr val="black"/>
                </a:solidFill>
              </a:rPr>
              <a:t>. </a:t>
            </a:r>
            <a:r>
              <a:rPr lang="uk-UA" sz="1600" dirty="0" smtClean="0">
                <a:solidFill>
                  <a:prstClr val="black"/>
                </a:solidFill>
              </a:rPr>
              <a:t>Медіальна </a:t>
            </a:r>
            <a:r>
              <a:rPr lang="uk-UA" sz="1600" dirty="0">
                <a:solidFill>
                  <a:prstClr val="black"/>
                </a:solidFill>
              </a:rPr>
              <a:t>поверхня кожного таламуса обмежує збоку щілиноподібну, вертикально розташовану порожнину III шлуночка. Між переднім кінцем таламуса і стовпом склепіння знаходиться </a:t>
            </a:r>
            <a:r>
              <a:rPr lang="uk-UA" sz="1600" i="1" dirty="0" err="1">
                <a:solidFill>
                  <a:prstClr val="black"/>
                </a:solidFill>
              </a:rPr>
              <a:t>міжшлуночковий</a:t>
            </a:r>
            <a:r>
              <a:rPr lang="uk-UA" sz="1600" i="1" dirty="0">
                <a:solidFill>
                  <a:prstClr val="black"/>
                </a:solidFill>
              </a:rPr>
              <a:t> отвір (</a:t>
            </a:r>
            <a:r>
              <a:rPr lang="uk-UA" sz="1600" i="1" dirty="0" err="1">
                <a:solidFill>
                  <a:prstClr val="black"/>
                </a:solidFill>
              </a:rPr>
              <a:t>foramen</a:t>
            </a:r>
            <a:r>
              <a:rPr lang="uk-UA" sz="1600" i="1" dirty="0">
                <a:solidFill>
                  <a:prstClr val="black"/>
                </a:solidFill>
              </a:rPr>
              <a:t> </a:t>
            </a:r>
            <a:r>
              <a:rPr lang="uk-UA" sz="1600" i="1" dirty="0" err="1">
                <a:solidFill>
                  <a:prstClr val="black"/>
                </a:solidFill>
              </a:rPr>
              <a:t>interventricular</a:t>
            </a:r>
            <a:r>
              <a:rPr lang="uk-UA" sz="1600" i="1" dirty="0">
                <a:solidFill>
                  <a:prstClr val="black"/>
                </a:solidFill>
              </a:rPr>
              <a:t>)</a:t>
            </a:r>
            <a:r>
              <a:rPr lang="uk-UA" sz="1600" dirty="0">
                <a:solidFill>
                  <a:prstClr val="black"/>
                </a:solidFill>
              </a:rPr>
              <a:t>, за допомогою якого бічний шлуночок півкулі великого мозку сполучається з порожниною III шлуночка. </a:t>
            </a:r>
            <a:r>
              <a:rPr lang="uk-UA" sz="1600" dirty="0"/>
              <a:t>У задньому напрямку від </a:t>
            </a:r>
            <a:r>
              <a:rPr lang="uk-UA" sz="1600" dirty="0" err="1"/>
              <a:t>міжшлуночкового</a:t>
            </a:r>
            <a:r>
              <a:rPr lang="uk-UA" sz="1600" dirty="0"/>
              <a:t> отвору проходить, огинаючи таламус знизу, </a:t>
            </a:r>
            <a:r>
              <a:rPr lang="uk-UA" sz="1600" i="1" dirty="0" err="1"/>
              <a:t>гіпоталамічна</a:t>
            </a:r>
            <a:r>
              <a:rPr lang="uk-UA" sz="1600" i="1" dirty="0"/>
              <a:t> (</a:t>
            </a:r>
            <a:r>
              <a:rPr lang="uk-UA" sz="1600" i="1" dirty="0" err="1"/>
              <a:t>підталамічна</a:t>
            </a:r>
            <a:r>
              <a:rPr lang="uk-UA" sz="1600" i="1" dirty="0"/>
              <a:t>) борозна (</a:t>
            </a:r>
            <a:r>
              <a:rPr lang="uk-UA" sz="1600" i="1" dirty="0" err="1"/>
              <a:t>sulcus</a:t>
            </a:r>
            <a:r>
              <a:rPr lang="uk-UA" sz="1600" i="1" dirty="0"/>
              <a:t> </a:t>
            </a:r>
            <a:r>
              <a:rPr lang="uk-UA" sz="1600" i="1" dirty="0" err="1"/>
              <a:t>hypothalamus</a:t>
            </a:r>
            <a:r>
              <a:rPr lang="uk-UA" sz="1600" i="1" dirty="0"/>
              <a:t>)</a:t>
            </a:r>
            <a:r>
              <a:rPr lang="uk-UA" sz="1600" dirty="0"/>
              <a:t>. </a:t>
            </a:r>
            <a:endParaRPr lang="uk-UA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67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0" b="2923"/>
          <a:stretch/>
        </p:blipFill>
        <p:spPr bwMode="auto">
          <a:xfrm>
            <a:off x="3779912" y="3573016"/>
            <a:ext cx="5337866" cy="320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3469134"/>
            <a:ext cx="3995936" cy="34163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dirty="0" smtClean="0"/>
              <a:t>Порожниною </a:t>
            </a:r>
            <a:r>
              <a:rPr lang="uk-UA" dirty="0"/>
              <a:t>цих відділів мозку є </a:t>
            </a:r>
            <a:r>
              <a:rPr lang="uk-UA" i="1" dirty="0"/>
              <a:t>IV шлуночок (</a:t>
            </a:r>
            <a:r>
              <a:rPr lang="uk-UA" i="1" dirty="0" err="1"/>
              <a:t>ventriculus</a:t>
            </a:r>
            <a:r>
              <a:rPr lang="uk-UA" i="1" dirty="0"/>
              <a:t> </a:t>
            </a:r>
            <a:r>
              <a:rPr lang="uk-UA" i="1" dirty="0" err="1"/>
              <a:t>quartus</a:t>
            </a:r>
            <a:r>
              <a:rPr lang="uk-UA" i="1" dirty="0"/>
              <a:t>)</a:t>
            </a:r>
            <a:r>
              <a:rPr lang="uk-UA" dirty="0"/>
              <a:t>. Дно IV шлуночка утворено дорсальною поверхнею моста і довгастого мозку. Тонка пластинка білої речовини, яка тягнеться від мозочка до даху середнього мозку, отримала назву </a:t>
            </a:r>
            <a:r>
              <a:rPr lang="uk-UA" i="1" dirty="0"/>
              <a:t>верхнього мозкового вітрила (</a:t>
            </a:r>
            <a:r>
              <a:rPr lang="uk-UA" i="1" dirty="0" err="1"/>
              <a:t>velum</a:t>
            </a:r>
            <a:r>
              <a:rPr lang="uk-UA" i="1" dirty="0"/>
              <a:t> </a:t>
            </a:r>
            <a:r>
              <a:rPr lang="uk-UA" i="1" dirty="0" err="1"/>
              <a:t>medullare</a:t>
            </a:r>
            <a:r>
              <a:rPr lang="uk-UA" i="1" dirty="0"/>
              <a:t> </a:t>
            </a:r>
            <a:r>
              <a:rPr lang="uk-UA" i="1" dirty="0" err="1"/>
              <a:t>superius</a:t>
            </a:r>
            <a:r>
              <a:rPr lang="uk-UA" i="1" dirty="0"/>
              <a:t>)</a:t>
            </a:r>
            <a:r>
              <a:rPr lang="uk-UA" dirty="0"/>
              <a:t>. Від нижньої поверхні мозочка назад, до довгастого мозку, простягається </a:t>
            </a:r>
            <a:r>
              <a:rPr lang="uk-UA" i="1" dirty="0"/>
              <a:t>нижній мозковий парус (</a:t>
            </a:r>
            <a:r>
              <a:rPr lang="uk-UA" i="1" dirty="0" err="1"/>
              <a:t>velum</a:t>
            </a:r>
            <a:r>
              <a:rPr lang="uk-UA" i="1" dirty="0"/>
              <a:t> </a:t>
            </a:r>
            <a:r>
              <a:rPr lang="uk-UA" i="1" dirty="0" err="1"/>
              <a:t>medullare</a:t>
            </a:r>
            <a:r>
              <a:rPr lang="uk-UA" i="1" dirty="0"/>
              <a:t> </a:t>
            </a:r>
            <a:r>
              <a:rPr lang="uk-UA" i="1" dirty="0" err="1"/>
              <a:t>inferius</a:t>
            </a:r>
            <a:r>
              <a:rPr lang="uk-UA" i="1" dirty="0"/>
              <a:t>)</a:t>
            </a:r>
            <a:r>
              <a:rPr lang="uk-UA" dirty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0"/>
            <a:ext cx="5940152" cy="34163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dirty="0" err="1">
                <a:solidFill>
                  <a:prstClr val="black"/>
                </a:solidFill>
              </a:rPr>
              <a:t>Каудально</a:t>
            </a:r>
            <a:r>
              <a:rPr lang="uk-UA" dirty="0">
                <a:solidFill>
                  <a:prstClr val="black"/>
                </a:solidFill>
              </a:rPr>
              <a:t> від таламуса розташовуються утворення, що відносяться до </a:t>
            </a:r>
            <a:r>
              <a:rPr lang="uk-UA" b="1" i="1" dirty="0">
                <a:solidFill>
                  <a:prstClr val="black"/>
                </a:solidFill>
              </a:rPr>
              <a:t>середнього мозку (</a:t>
            </a:r>
            <a:r>
              <a:rPr lang="uk-UA" b="1" i="1" dirty="0" err="1">
                <a:solidFill>
                  <a:prstClr val="black"/>
                </a:solidFill>
              </a:rPr>
              <a:t>mesencephalon</a:t>
            </a:r>
            <a:r>
              <a:rPr lang="uk-UA" b="1" i="1" dirty="0">
                <a:solidFill>
                  <a:prstClr val="black"/>
                </a:solidFill>
              </a:rPr>
              <a:t>)</a:t>
            </a:r>
            <a:r>
              <a:rPr lang="uk-UA" dirty="0">
                <a:solidFill>
                  <a:prstClr val="black"/>
                </a:solidFill>
              </a:rPr>
              <a:t>. Нижче </a:t>
            </a:r>
            <a:r>
              <a:rPr lang="uk-UA" dirty="0" smtClean="0">
                <a:solidFill>
                  <a:prstClr val="black"/>
                </a:solidFill>
              </a:rPr>
              <a:t>шишкоподібного </a:t>
            </a:r>
            <a:r>
              <a:rPr lang="uk-UA" dirty="0">
                <a:solidFill>
                  <a:prstClr val="black"/>
                </a:solidFill>
              </a:rPr>
              <a:t>тіла знаходиться </a:t>
            </a:r>
            <a:r>
              <a:rPr lang="uk-UA" i="1" dirty="0">
                <a:solidFill>
                  <a:prstClr val="black"/>
                </a:solidFill>
              </a:rPr>
              <a:t>покришка середнього мозку (</a:t>
            </a:r>
            <a:r>
              <a:rPr lang="uk-UA" i="1" dirty="0" err="1">
                <a:solidFill>
                  <a:prstClr val="black"/>
                </a:solidFill>
              </a:rPr>
              <a:t>tectum</a:t>
            </a:r>
            <a:r>
              <a:rPr lang="uk-UA" i="1" dirty="0">
                <a:solidFill>
                  <a:prstClr val="black"/>
                </a:solidFill>
              </a:rPr>
              <a:t> </a:t>
            </a:r>
            <a:r>
              <a:rPr lang="uk-UA" i="1" dirty="0" err="1">
                <a:solidFill>
                  <a:prstClr val="black"/>
                </a:solidFill>
              </a:rPr>
              <a:t>mesencephalicum</a:t>
            </a:r>
            <a:r>
              <a:rPr lang="uk-UA" i="1" dirty="0">
                <a:solidFill>
                  <a:prstClr val="black"/>
                </a:solidFill>
              </a:rPr>
              <a:t>)</a:t>
            </a:r>
            <a:r>
              <a:rPr lang="uk-UA" dirty="0">
                <a:solidFill>
                  <a:prstClr val="black"/>
                </a:solidFill>
              </a:rPr>
              <a:t>, що складається з двох верхніх і двох нижніх горбків. </a:t>
            </a:r>
            <a:r>
              <a:rPr lang="uk-UA" dirty="0" err="1">
                <a:solidFill>
                  <a:prstClr val="black"/>
                </a:solidFill>
              </a:rPr>
              <a:t>Вентрально</a:t>
            </a:r>
            <a:r>
              <a:rPr lang="uk-UA" dirty="0">
                <a:solidFill>
                  <a:prstClr val="black"/>
                </a:solidFill>
              </a:rPr>
              <a:t> від </a:t>
            </a:r>
            <a:r>
              <a:rPr lang="uk-UA" dirty="0" err="1">
                <a:solidFill>
                  <a:prstClr val="black"/>
                </a:solidFill>
              </a:rPr>
              <a:t>чотирьохгорбкової</a:t>
            </a:r>
            <a:r>
              <a:rPr lang="uk-UA" dirty="0">
                <a:solidFill>
                  <a:prstClr val="black"/>
                </a:solidFill>
              </a:rPr>
              <a:t> пластинки покришки середнього мозку розташована </a:t>
            </a:r>
            <a:r>
              <a:rPr lang="uk-UA" i="1" dirty="0">
                <a:solidFill>
                  <a:prstClr val="black"/>
                </a:solidFill>
              </a:rPr>
              <a:t>ніжка мозку (</a:t>
            </a:r>
            <a:r>
              <a:rPr lang="uk-UA" i="1" dirty="0" err="1">
                <a:solidFill>
                  <a:prstClr val="black"/>
                </a:solidFill>
              </a:rPr>
              <a:t>pedunculus</a:t>
            </a:r>
            <a:r>
              <a:rPr lang="uk-UA" i="1" dirty="0">
                <a:solidFill>
                  <a:prstClr val="black"/>
                </a:solidFill>
              </a:rPr>
              <a:t> </a:t>
            </a:r>
            <a:r>
              <a:rPr lang="uk-UA" i="1" dirty="0" err="1">
                <a:solidFill>
                  <a:prstClr val="black"/>
                </a:solidFill>
              </a:rPr>
              <a:t>cerebri</a:t>
            </a:r>
            <a:r>
              <a:rPr lang="uk-UA" i="1" dirty="0">
                <a:solidFill>
                  <a:prstClr val="black"/>
                </a:solidFill>
              </a:rPr>
              <a:t>)</a:t>
            </a:r>
            <a:r>
              <a:rPr lang="uk-UA" dirty="0">
                <a:solidFill>
                  <a:prstClr val="black"/>
                </a:solidFill>
              </a:rPr>
              <a:t>, відокремлена від покришки </a:t>
            </a:r>
            <a:r>
              <a:rPr lang="uk-UA" i="1" dirty="0">
                <a:solidFill>
                  <a:prstClr val="black"/>
                </a:solidFill>
              </a:rPr>
              <a:t>водопроводом середнього мозку (</a:t>
            </a:r>
            <a:r>
              <a:rPr lang="uk-UA" i="1" dirty="0" err="1">
                <a:solidFill>
                  <a:prstClr val="black"/>
                </a:solidFill>
              </a:rPr>
              <a:t>aqueductus</a:t>
            </a:r>
            <a:r>
              <a:rPr lang="uk-UA" i="1" dirty="0">
                <a:solidFill>
                  <a:prstClr val="black"/>
                </a:solidFill>
              </a:rPr>
              <a:t> </a:t>
            </a:r>
            <a:r>
              <a:rPr lang="uk-UA" i="1" dirty="0" err="1">
                <a:solidFill>
                  <a:prstClr val="black"/>
                </a:solidFill>
              </a:rPr>
              <a:t>mesencephali</a:t>
            </a:r>
            <a:r>
              <a:rPr lang="uk-UA" i="1" dirty="0">
                <a:solidFill>
                  <a:prstClr val="black"/>
                </a:solidFill>
              </a:rPr>
              <a:t>)</a:t>
            </a:r>
            <a:r>
              <a:rPr lang="uk-UA" dirty="0">
                <a:solidFill>
                  <a:prstClr val="black"/>
                </a:solidFill>
              </a:rPr>
              <a:t>, що з'єднує порожнини III і IV шлуночків. </a:t>
            </a:r>
            <a:r>
              <a:rPr lang="uk-UA" dirty="0"/>
              <a:t>Ще більш до заду розташовані міст і мозочок, що відносяться до </a:t>
            </a:r>
            <a:r>
              <a:rPr lang="uk-UA" b="1" i="1" dirty="0"/>
              <a:t>заднього мозку (</a:t>
            </a:r>
            <a:r>
              <a:rPr lang="uk-UA" b="1" i="1" dirty="0" err="1"/>
              <a:t>metencephalon</a:t>
            </a:r>
            <a:r>
              <a:rPr lang="uk-UA" b="1" i="1" dirty="0"/>
              <a:t>)</a:t>
            </a:r>
            <a:r>
              <a:rPr lang="uk-UA" dirty="0"/>
              <a:t>, і </a:t>
            </a:r>
            <a:r>
              <a:rPr lang="uk-UA" b="1" i="1" dirty="0"/>
              <a:t>довгастий мозок (</a:t>
            </a:r>
            <a:r>
              <a:rPr lang="uk-UA" b="1" i="1" dirty="0" err="1"/>
              <a:t>medulla</a:t>
            </a:r>
            <a:r>
              <a:rPr lang="uk-UA" b="1" i="1" dirty="0"/>
              <a:t> </a:t>
            </a:r>
            <a:r>
              <a:rPr lang="uk-UA" b="1" i="1" dirty="0" err="1"/>
              <a:t>oblongata</a:t>
            </a:r>
            <a:r>
              <a:rPr lang="uk-UA" b="1" i="1" dirty="0"/>
              <a:t>)</a:t>
            </a:r>
            <a:r>
              <a:rPr lang="uk-UA" dirty="0"/>
              <a:t>. </a:t>
            </a:r>
            <a:endParaRPr lang="ru-RU" dirty="0"/>
          </a:p>
        </p:txBody>
      </p:sp>
      <p:pic>
        <p:nvPicPr>
          <p:cNvPr id="7" name="Picture 4" descr="ÐÐ°ÑÑÐ¸Ð½ÐºÐ¸ Ð¿Ð¾ Ð·Ð°Ð¿ÑÐ¾ÑÑ Ð¼Ð¾ÑÑ Ð¼Ð¾Ð·Ð³Ð° ÑÑÑÐ¾ÐµÐ½Ð¸Ð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52"/>
          <a:stretch/>
        </p:blipFill>
        <p:spPr bwMode="auto">
          <a:xfrm>
            <a:off x="11654" y="215443"/>
            <a:ext cx="3096343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99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4274"/>
            <a:ext cx="9144000" cy="976454"/>
          </a:xfrm>
        </p:spPr>
        <p:txBody>
          <a:bodyPr>
            <a:normAutofit/>
          </a:bodyPr>
          <a:lstStyle/>
          <a:p>
            <a:r>
              <a:rPr lang="uk-UA" b="1" dirty="0"/>
              <a:t>Довгастий мозок (</a:t>
            </a:r>
            <a:r>
              <a:rPr lang="uk-UA" b="1" dirty="0" err="1"/>
              <a:t>medulla</a:t>
            </a:r>
            <a:r>
              <a:rPr lang="uk-UA" b="1" dirty="0"/>
              <a:t> </a:t>
            </a:r>
            <a:r>
              <a:rPr lang="uk-UA" b="1" dirty="0" err="1"/>
              <a:t>oblongata</a:t>
            </a:r>
            <a:r>
              <a:rPr lang="uk-UA" b="1" dirty="0"/>
              <a:t>) </a:t>
            </a:r>
            <a:endParaRPr lang="ru-RU" b="1" dirty="0"/>
          </a:p>
        </p:txBody>
      </p:sp>
      <p:pic>
        <p:nvPicPr>
          <p:cNvPr id="4100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708" y="3048000"/>
            <a:ext cx="60864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ÐÐ°ÑÑÐ¸Ð½ÐºÐ¸ Ð¿Ð¾ Ð·Ð°Ð¿ÑÐ¾ÑÑ Ð¿ÑÐ¾Ð´Ð¾Ð»Ð³Ð¾Ð²Ð°ÑÑÐ¹ Ð¼Ð¾Ð·Ð³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" y="980728"/>
            <a:ext cx="3048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31840" y="967348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є безпосереднім продовженням спинного </a:t>
            </a:r>
            <a:r>
              <a:rPr lang="uk-UA" dirty="0" smtClean="0"/>
              <a:t>мозку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54708" y="1350566"/>
            <a:ext cx="6086475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b="1" dirty="0" smtClean="0"/>
              <a:t>Топографія.</a:t>
            </a:r>
            <a:r>
              <a:rPr lang="uk-UA" dirty="0" smtClean="0"/>
              <a:t> </a:t>
            </a:r>
            <a:r>
              <a:rPr lang="uk-UA" u="sng" dirty="0" smtClean="0"/>
              <a:t>Нижня межа </a:t>
            </a:r>
            <a:r>
              <a:rPr lang="uk-UA" u="sng" dirty="0"/>
              <a:t>довгастого мозку </a:t>
            </a:r>
            <a:r>
              <a:rPr lang="uk-UA" u="sng" dirty="0" smtClean="0"/>
              <a:t> </a:t>
            </a:r>
            <a:r>
              <a:rPr lang="uk-UA" dirty="0" smtClean="0"/>
              <a:t>- місце </a:t>
            </a:r>
            <a:r>
              <a:rPr lang="uk-UA" dirty="0"/>
              <a:t>виходу корінців I шийного спинномозкового </a:t>
            </a:r>
            <a:r>
              <a:rPr lang="uk-UA" dirty="0" smtClean="0"/>
              <a:t>нерва, </a:t>
            </a:r>
            <a:r>
              <a:rPr lang="uk-UA" dirty="0"/>
              <a:t>або перехрест пірамід, що відповідає рівню великого потиличного отвору. </a:t>
            </a:r>
            <a:r>
              <a:rPr lang="uk-UA" u="sng" dirty="0" smtClean="0"/>
              <a:t>Верхня межа </a:t>
            </a:r>
            <a:r>
              <a:rPr lang="uk-UA" dirty="0" smtClean="0"/>
              <a:t>- задній </a:t>
            </a:r>
            <a:r>
              <a:rPr lang="uk-UA" dirty="0"/>
              <a:t>край мосту. </a:t>
            </a:r>
            <a:endParaRPr lang="uk-UA" dirty="0" smtClean="0"/>
          </a:p>
          <a:p>
            <a:r>
              <a:rPr lang="uk-UA" u="sng" dirty="0" smtClean="0"/>
              <a:t>Межа </a:t>
            </a:r>
            <a:r>
              <a:rPr lang="uk-UA" u="sng" dirty="0"/>
              <a:t>довгастого мозку з мостом на дорсальній поверхні </a:t>
            </a:r>
            <a:r>
              <a:rPr lang="uk-UA" dirty="0"/>
              <a:t>відповідає мозковим смужкам IV шлуночка.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0065" y="4149080"/>
            <a:ext cx="2581286" cy="25853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dirty="0" smtClean="0"/>
              <a:t>Довгастий </a:t>
            </a:r>
            <a:r>
              <a:rPr lang="uk-UA" dirty="0"/>
              <a:t>мозок має </a:t>
            </a:r>
            <a:r>
              <a:rPr lang="uk-UA" u="sng" dirty="0"/>
              <a:t>форму усіченого конуса</a:t>
            </a:r>
            <a:r>
              <a:rPr lang="uk-UA" dirty="0"/>
              <a:t>. </a:t>
            </a:r>
            <a:endParaRPr lang="uk-UA" dirty="0" smtClean="0"/>
          </a:p>
          <a:p>
            <a:r>
              <a:rPr lang="uk-UA" dirty="0" smtClean="0"/>
              <a:t>Довжина </a:t>
            </a:r>
            <a:r>
              <a:rPr lang="uk-UA" dirty="0"/>
              <a:t>довгастого мозку близько </a:t>
            </a:r>
            <a:r>
              <a:rPr lang="uk-UA" u="sng" dirty="0"/>
              <a:t>25 мм</a:t>
            </a:r>
            <a:r>
              <a:rPr lang="uk-UA" dirty="0"/>
              <a:t>. </a:t>
            </a:r>
            <a:endParaRPr lang="uk-UA" dirty="0" smtClean="0"/>
          </a:p>
          <a:p>
            <a:r>
              <a:rPr lang="uk-UA" dirty="0" smtClean="0"/>
              <a:t>У </a:t>
            </a:r>
            <a:r>
              <a:rPr lang="uk-UA" dirty="0"/>
              <a:t>довгастому мозку розрізняють </a:t>
            </a:r>
            <a:r>
              <a:rPr lang="uk-UA" u="sng" dirty="0"/>
              <a:t>чотири поверхні </a:t>
            </a:r>
            <a:r>
              <a:rPr lang="uk-UA" dirty="0"/>
              <a:t>(вентральну, дорсальну і дві бічні), розділені </a:t>
            </a:r>
            <a:r>
              <a:rPr lang="uk-UA" dirty="0" smtClean="0"/>
              <a:t>борознами.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82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889"/>
            <a:ext cx="4896544" cy="439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32038" y="91521"/>
            <a:ext cx="4182097" cy="6740307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uk-UA" b="1" dirty="0"/>
              <a:t>Передня (вентральна) </a:t>
            </a:r>
            <a:r>
              <a:rPr lang="uk-UA" b="1" dirty="0" smtClean="0"/>
              <a:t>поверхня </a:t>
            </a:r>
            <a:r>
              <a:rPr lang="uk-UA" b="1" dirty="0"/>
              <a:t>довгастого мозку</a:t>
            </a:r>
          </a:p>
          <a:p>
            <a:r>
              <a:rPr lang="uk-UA" dirty="0" smtClean="0"/>
              <a:t>розділена </a:t>
            </a:r>
            <a:r>
              <a:rPr lang="uk-UA" b="1" i="1" dirty="0"/>
              <a:t>передньою серединною щілиною (</a:t>
            </a:r>
            <a:r>
              <a:rPr lang="uk-UA" b="1" i="1" dirty="0" err="1"/>
              <a:t>fissura</a:t>
            </a:r>
            <a:r>
              <a:rPr lang="uk-UA" b="1" i="1" dirty="0"/>
              <a:t> </a:t>
            </a:r>
            <a:r>
              <a:rPr lang="uk-UA" b="1" i="1" dirty="0" err="1"/>
              <a:t>mediana</a:t>
            </a:r>
            <a:r>
              <a:rPr lang="uk-UA" b="1" i="1" dirty="0"/>
              <a:t> </a:t>
            </a:r>
            <a:r>
              <a:rPr lang="uk-UA" b="1" i="1" dirty="0" err="1"/>
              <a:t>anterior</a:t>
            </a:r>
            <a:r>
              <a:rPr lang="uk-UA" b="1" i="1" dirty="0"/>
              <a:t>)</a:t>
            </a:r>
            <a:r>
              <a:rPr lang="uk-UA" dirty="0"/>
              <a:t>, з боків якої розташовуються </a:t>
            </a:r>
            <a:r>
              <a:rPr lang="uk-UA" b="1" i="1" dirty="0"/>
              <a:t>піраміди (</a:t>
            </a:r>
            <a:r>
              <a:rPr lang="uk-UA" b="1" i="1" dirty="0" err="1"/>
              <a:t>pyramides</a:t>
            </a:r>
            <a:r>
              <a:rPr lang="uk-UA" b="1" i="1" dirty="0"/>
              <a:t>)</a:t>
            </a:r>
            <a:r>
              <a:rPr lang="uk-UA" dirty="0"/>
              <a:t>, утворені пучками нервових волокон пірамідних провідних шляхів. Ці волокна частково перехрещуються в глибині щілини на межі зі спинним мозком - </a:t>
            </a:r>
            <a:r>
              <a:rPr lang="uk-UA" b="1" i="1" dirty="0"/>
              <a:t>перехрест пірамід (</a:t>
            </a:r>
            <a:r>
              <a:rPr lang="uk-UA" b="1" i="1" dirty="0" err="1"/>
              <a:t>decussаtio</a:t>
            </a:r>
            <a:r>
              <a:rPr lang="uk-UA" b="1" i="1" dirty="0"/>
              <a:t> </a:t>
            </a:r>
            <a:r>
              <a:rPr lang="uk-UA" b="1" i="1" dirty="0" err="1"/>
              <a:t>pyramidum</a:t>
            </a:r>
            <a:r>
              <a:rPr lang="uk-UA" b="1" i="1" dirty="0"/>
              <a:t>)</a:t>
            </a:r>
            <a:r>
              <a:rPr lang="uk-UA" dirty="0"/>
              <a:t>. Волокна пірамідних шляхів сполучають кору півкуль великого мозку з ядрами черепних нервів і передніх рогів спинного мозку. </a:t>
            </a:r>
            <a:r>
              <a:rPr lang="uk-UA" dirty="0" smtClean="0"/>
              <a:t>З </a:t>
            </a:r>
            <a:r>
              <a:rPr lang="uk-UA" dirty="0"/>
              <a:t>кожного боку </a:t>
            </a:r>
            <a:r>
              <a:rPr lang="uk-UA" dirty="0" smtClean="0"/>
              <a:t>піраміди розташовується </a:t>
            </a:r>
            <a:r>
              <a:rPr lang="uk-UA" b="1" i="1" dirty="0"/>
              <a:t>олива (</a:t>
            </a:r>
            <a:r>
              <a:rPr lang="uk-UA" b="1" i="1" dirty="0" err="1"/>
              <a:t>oliva</a:t>
            </a:r>
            <a:r>
              <a:rPr lang="uk-UA" b="1" i="1" dirty="0"/>
              <a:t>)</a:t>
            </a:r>
            <a:r>
              <a:rPr lang="uk-UA" b="1" dirty="0"/>
              <a:t>, </a:t>
            </a:r>
            <a:r>
              <a:rPr lang="uk-UA" dirty="0"/>
              <a:t>відокремлена від піраміди </a:t>
            </a:r>
            <a:r>
              <a:rPr lang="uk-UA" b="1" i="1" dirty="0"/>
              <a:t>передньою латеральною борозною (</a:t>
            </a:r>
            <a:r>
              <a:rPr lang="uk-UA" b="1" i="1" dirty="0" err="1"/>
              <a:t>sulcus</a:t>
            </a:r>
            <a:r>
              <a:rPr lang="uk-UA" b="1" i="1" dirty="0"/>
              <a:t> </a:t>
            </a:r>
            <a:r>
              <a:rPr lang="uk-UA" b="1" i="1" dirty="0" err="1"/>
              <a:t>lаterаlis</a:t>
            </a:r>
            <a:r>
              <a:rPr lang="uk-UA" b="1" i="1" dirty="0"/>
              <a:t> </a:t>
            </a:r>
            <a:r>
              <a:rPr lang="uk-UA" b="1" i="1" dirty="0" err="1"/>
              <a:t>аnterior</a:t>
            </a:r>
            <a:r>
              <a:rPr lang="uk-UA" b="1" i="1" dirty="0"/>
              <a:t>)</a:t>
            </a:r>
            <a:r>
              <a:rPr lang="uk-UA" dirty="0"/>
              <a:t>, з якої виходять </a:t>
            </a:r>
            <a:r>
              <a:rPr lang="uk-UA" i="1" dirty="0"/>
              <a:t>корінці під'язикового нерва</a:t>
            </a:r>
            <a:r>
              <a:rPr lang="uk-UA" dirty="0"/>
              <a:t>. </a:t>
            </a:r>
            <a:r>
              <a:rPr lang="uk-UA" dirty="0" err="1"/>
              <a:t>Дорсально</a:t>
            </a:r>
            <a:r>
              <a:rPr lang="uk-UA" dirty="0"/>
              <a:t> від оливи з задньої латеральної борозни довгастого мозку </a:t>
            </a:r>
            <a:r>
              <a:rPr lang="uk-UA" b="1" i="1" dirty="0"/>
              <a:t>(</a:t>
            </a:r>
            <a:r>
              <a:rPr lang="uk-UA" b="1" i="1" dirty="0" err="1"/>
              <a:t>позаоливна</a:t>
            </a:r>
            <a:r>
              <a:rPr lang="uk-UA" b="1" i="1" dirty="0"/>
              <a:t> борозна, </a:t>
            </a:r>
            <a:r>
              <a:rPr lang="uk-UA" b="1" i="1" dirty="0" err="1"/>
              <a:t>sulcus</a:t>
            </a:r>
            <a:r>
              <a:rPr lang="uk-UA" b="1" i="1" dirty="0"/>
              <a:t> </a:t>
            </a:r>
            <a:r>
              <a:rPr lang="uk-UA" b="1" i="1" dirty="0" err="1"/>
              <a:t>retroolivаris</a:t>
            </a:r>
            <a:r>
              <a:rPr lang="uk-UA" b="1" i="1" dirty="0"/>
              <a:t>)</a:t>
            </a:r>
            <a:r>
              <a:rPr lang="uk-UA" dirty="0"/>
              <a:t> виходять </a:t>
            </a:r>
            <a:r>
              <a:rPr lang="uk-UA" i="1" dirty="0"/>
              <a:t>корінці </a:t>
            </a:r>
            <a:r>
              <a:rPr lang="uk-UA" i="1" dirty="0" err="1"/>
              <a:t>язикоглоткового</a:t>
            </a:r>
            <a:r>
              <a:rPr lang="uk-UA" i="1" dirty="0"/>
              <a:t>, блукаючого </a:t>
            </a:r>
            <a:r>
              <a:rPr lang="uk-UA" dirty="0"/>
              <a:t>і </a:t>
            </a:r>
            <a:r>
              <a:rPr lang="uk-UA" i="1" dirty="0"/>
              <a:t>додаткового черепних нервів</a:t>
            </a:r>
            <a:r>
              <a:rPr lang="uk-UA" dirty="0"/>
              <a:t>.</a:t>
            </a:r>
            <a:endParaRPr lang="ru-RU" dirty="0"/>
          </a:p>
        </p:txBody>
      </p:sp>
      <p:pic>
        <p:nvPicPr>
          <p:cNvPr id="6" name="Picture 6" descr="ÐÐ°ÑÑÐ¸Ð½ÐºÐ¸ Ð¿Ð¾ Ð·Ð°Ð¿ÑÐ¾ÑÑ Ð¿ÑÐ¾Ð´Ð¾Ð»Ð³Ð¾Ð²Ð°ÑÑÐ¹ Ð¼Ð¾Ð·Ð³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445" y="1"/>
            <a:ext cx="2448272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99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ÐÐ°ÑÑÐ¸Ð½ÐºÐ¸ Ð¿Ð¾ Ð·Ð°Ð¿ÑÐ¾ÑÑ Ð¿ÑÐ¾Ð´Ð¾Ð»Ð³Ð¾Ð²Ð°ÑÑÐ¹ Ð¼Ð¾Ð·Ð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1"/>
            <a:ext cx="8928992" cy="662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86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" y="116632"/>
            <a:ext cx="5256585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30632" y="58846"/>
            <a:ext cx="3809141" cy="6740307"/>
          </a:xfrm>
          <a:prstGeom prst="rect">
            <a:avLst/>
          </a:prstGeom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uk-UA" b="1" dirty="0"/>
              <a:t>Задня (дорсальна) поверхня довгастого мозку </a:t>
            </a:r>
            <a:r>
              <a:rPr lang="uk-UA" dirty="0" smtClean="0"/>
              <a:t>розділена </a:t>
            </a:r>
            <a:r>
              <a:rPr lang="uk-UA" b="1" i="1" dirty="0"/>
              <a:t>задньою серединною борозною (</a:t>
            </a:r>
            <a:r>
              <a:rPr lang="uk-UA" b="1" i="1" dirty="0" err="1"/>
              <a:t>sulcus</a:t>
            </a:r>
            <a:r>
              <a:rPr lang="uk-UA" b="1" i="1" dirty="0"/>
              <a:t> </a:t>
            </a:r>
            <a:r>
              <a:rPr lang="uk-UA" b="1" i="1" dirty="0" err="1"/>
              <a:t>mediаnus</a:t>
            </a:r>
            <a:r>
              <a:rPr lang="uk-UA" b="1" i="1" dirty="0"/>
              <a:t> </a:t>
            </a:r>
            <a:r>
              <a:rPr lang="uk-UA" b="1" i="1" dirty="0" err="1"/>
              <a:t>posterior</a:t>
            </a:r>
            <a:r>
              <a:rPr lang="uk-UA" b="1" i="1" dirty="0"/>
              <a:t>)</a:t>
            </a:r>
            <a:r>
              <a:rPr lang="uk-UA" dirty="0"/>
              <a:t>. З боків від неї розташовані </a:t>
            </a:r>
            <a:r>
              <a:rPr lang="uk-UA" b="1" i="1" dirty="0"/>
              <a:t>тонкий пучок (</a:t>
            </a:r>
            <a:r>
              <a:rPr lang="uk-UA" b="1" i="1" dirty="0" err="1"/>
              <a:t>fasciculus</a:t>
            </a:r>
            <a:r>
              <a:rPr lang="uk-UA" b="1" i="1" dirty="0"/>
              <a:t> </a:t>
            </a:r>
            <a:r>
              <a:rPr lang="uk-UA" b="1" i="1" dirty="0" err="1"/>
              <a:t>grаcilis</a:t>
            </a:r>
            <a:r>
              <a:rPr lang="uk-UA" b="1" i="1" dirty="0"/>
              <a:t>)</a:t>
            </a:r>
            <a:r>
              <a:rPr lang="uk-UA" b="1" dirty="0"/>
              <a:t> </a:t>
            </a:r>
            <a:r>
              <a:rPr lang="uk-UA" dirty="0" smtClean="0"/>
              <a:t>і </a:t>
            </a:r>
            <a:r>
              <a:rPr lang="uk-UA" b="1" i="1" dirty="0" smtClean="0"/>
              <a:t>клиноподібний </a:t>
            </a:r>
            <a:r>
              <a:rPr lang="uk-UA" b="1" i="1" dirty="0"/>
              <a:t>пучок (</a:t>
            </a:r>
            <a:r>
              <a:rPr lang="uk-UA" b="1" i="1" dirty="0" err="1"/>
              <a:t>fasciculus</a:t>
            </a:r>
            <a:r>
              <a:rPr lang="uk-UA" b="1" i="1" dirty="0"/>
              <a:t> </a:t>
            </a:r>
            <a:r>
              <a:rPr lang="uk-UA" b="1" i="1" dirty="0" err="1"/>
              <a:t>cuneatus</a:t>
            </a:r>
            <a:r>
              <a:rPr lang="uk-UA" b="1" i="1" dirty="0" smtClean="0"/>
              <a:t>) </a:t>
            </a:r>
            <a:r>
              <a:rPr lang="uk-UA" dirty="0" smtClean="0"/>
              <a:t>- </a:t>
            </a:r>
            <a:r>
              <a:rPr lang="uk-UA" dirty="0"/>
              <a:t>продовження задніх канатиків спинного мозку, які догори розходяться, переходячи в нижні мозочкові ніжки. </a:t>
            </a:r>
            <a:r>
              <a:rPr lang="uk-UA" dirty="0" smtClean="0"/>
              <a:t>Ці </a:t>
            </a:r>
            <a:r>
              <a:rPr lang="uk-UA" dirty="0"/>
              <a:t>пучки поблизу нижнього кута ромбоподібної ямки закінчуються </a:t>
            </a:r>
            <a:r>
              <a:rPr lang="uk-UA" dirty="0" smtClean="0"/>
              <a:t>горбками: </a:t>
            </a:r>
            <a:r>
              <a:rPr lang="uk-UA" i="1" u="sng" dirty="0" smtClean="0"/>
              <a:t>горбок </a:t>
            </a:r>
            <a:r>
              <a:rPr lang="uk-UA" i="1" u="sng" dirty="0"/>
              <a:t>клиноподібного ядра (</a:t>
            </a:r>
            <a:r>
              <a:rPr lang="uk-UA" i="1" u="sng" dirty="0" err="1"/>
              <a:t>tuberculum</a:t>
            </a:r>
            <a:r>
              <a:rPr lang="uk-UA" i="1" u="sng" dirty="0"/>
              <a:t> </a:t>
            </a:r>
            <a:r>
              <a:rPr lang="uk-UA" i="1" u="sng" dirty="0" err="1"/>
              <a:t>nuclei</a:t>
            </a:r>
            <a:r>
              <a:rPr lang="uk-UA" i="1" u="sng" dirty="0"/>
              <a:t> </a:t>
            </a:r>
            <a:r>
              <a:rPr lang="uk-UA" i="1" u="sng" dirty="0" err="1"/>
              <a:t>cuneаti</a:t>
            </a:r>
            <a:r>
              <a:rPr lang="uk-UA" i="1" u="sng" dirty="0" smtClean="0"/>
              <a:t>)</a:t>
            </a:r>
            <a:r>
              <a:rPr lang="uk-UA" u="sng" dirty="0"/>
              <a:t> </a:t>
            </a:r>
            <a:r>
              <a:rPr lang="uk-UA" dirty="0" smtClean="0"/>
              <a:t>- лежить </a:t>
            </a:r>
            <a:r>
              <a:rPr lang="uk-UA" dirty="0" err="1" smtClean="0"/>
              <a:t>латеральніше</a:t>
            </a:r>
            <a:r>
              <a:rPr lang="uk-UA" dirty="0" smtClean="0"/>
              <a:t>, </a:t>
            </a:r>
            <a:r>
              <a:rPr lang="uk-UA" i="1" u="sng" dirty="0" smtClean="0"/>
              <a:t>горбок </a:t>
            </a:r>
            <a:r>
              <a:rPr lang="uk-UA" i="1" u="sng" dirty="0"/>
              <a:t>тонкого ядра (</a:t>
            </a:r>
            <a:r>
              <a:rPr lang="uk-UA" i="1" u="sng" dirty="0" err="1"/>
              <a:t>tuberculum</a:t>
            </a:r>
            <a:r>
              <a:rPr lang="uk-UA" i="1" u="sng" dirty="0"/>
              <a:t> </a:t>
            </a:r>
            <a:r>
              <a:rPr lang="uk-UA" i="1" u="sng" dirty="0" err="1"/>
              <a:t>nuclei</a:t>
            </a:r>
            <a:r>
              <a:rPr lang="uk-UA" i="1" u="sng" dirty="0"/>
              <a:t> </a:t>
            </a:r>
            <a:r>
              <a:rPr lang="uk-UA" i="1" u="sng" dirty="0" err="1"/>
              <a:t>grаcilis</a:t>
            </a:r>
            <a:r>
              <a:rPr lang="uk-UA" i="1" u="sng" dirty="0" smtClean="0"/>
              <a:t>) </a:t>
            </a:r>
            <a:r>
              <a:rPr lang="uk-UA" i="1" dirty="0" smtClean="0"/>
              <a:t>- </a:t>
            </a:r>
            <a:r>
              <a:rPr lang="uk-UA" dirty="0" smtClean="0"/>
              <a:t> </a:t>
            </a:r>
            <a:r>
              <a:rPr lang="uk-UA" dirty="0"/>
              <a:t>розташований </a:t>
            </a:r>
            <a:r>
              <a:rPr lang="uk-UA" dirty="0" err="1" smtClean="0"/>
              <a:t>медіальніше</a:t>
            </a:r>
            <a:r>
              <a:rPr lang="uk-UA" dirty="0" smtClean="0"/>
              <a:t>. </a:t>
            </a:r>
          </a:p>
          <a:p>
            <a:r>
              <a:rPr lang="uk-UA" dirty="0" smtClean="0"/>
              <a:t>Поверхня </a:t>
            </a:r>
            <a:r>
              <a:rPr lang="uk-UA" dirty="0"/>
              <a:t>довгастого мозку, обмежена знизу і </a:t>
            </a:r>
            <a:r>
              <a:rPr lang="uk-UA" dirty="0" err="1"/>
              <a:t>латерально</a:t>
            </a:r>
            <a:r>
              <a:rPr lang="uk-UA" dirty="0"/>
              <a:t> </a:t>
            </a:r>
            <a:r>
              <a:rPr lang="uk-UA" b="1" i="1" dirty="0"/>
              <a:t>нижніми </a:t>
            </a:r>
            <a:r>
              <a:rPr lang="uk-UA" b="1" i="1" dirty="0" err="1"/>
              <a:t>мозочковими</a:t>
            </a:r>
            <a:r>
              <a:rPr lang="uk-UA" b="1" i="1" dirty="0"/>
              <a:t> ніжками</a:t>
            </a:r>
            <a:r>
              <a:rPr lang="uk-UA" dirty="0"/>
              <a:t>, які беруть участь в утворенні ромбоподібної ямки, що є дном IV шлуночка.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552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59787"/>
            <a:ext cx="8229600" cy="1143000"/>
          </a:xfrm>
        </p:spPr>
        <p:txBody>
          <a:bodyPr>
            <a:normAutofit/>
          </a:bodyPr>
          <a:lstStyle/>
          <a:p>
            <a:r>
              <a:rPr lang="uk-UA" b="1" i="1" dirty="0"/>
              <a:t>План</a:t>
            </a:r>
            <a:r>
              <a:rPr lang="uk-UA" b="1" i="1" dirty="0" smtClean="0"/>
              <a:t>: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196752"/>
            <a:ext cx="741682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uk-UA" sz="2800" dirty="0" smtClean="0"/>
              <a:t>Топографія </a:t>
            </a:r>
            <a:r>
              <a:rPr lang="uk-UA" sz="2800" dirty="0"/>
              <a:t>головного мозку. Класифікація відділів головного мозку за будовою, розвитком та формою. </a:t>
            </a:r>
            <a:endParaRPr lang="ru-RU" sz="2800" b="1" dirty="0"/>
          </a:p>
          <a:p>
            <a:pPr marL="342900" lvl="0" indent="-342900">
              <a:buFont typeface="+mj-lt"/>
              <a:buAutoNum type="arabicPeriod"/>
            </a:pPr>
            <a:r>
              <a:rPr lang="uk-UA" sz="2800" dirty="0"/>
              <a:t>Поверхні </a:t>
            </a:r>
            <a:r>
              <a:rPr lang="ru-RU" sz="2800" dirty="0"/>
              <a:t>головного </a:t>
            </a:r>
            <a:r>
              <a:rPr lang="ru-RU" sz="2800" dirty="0" err="1"/>
              <a:t>мозку</a:t>
            </a:r>
            <a:r>
              <a:rPr lang="uk-UA" sz="2800" dirty="0"/>
              <a:t>. Борозни і частки півкуль великого мозку.</a:t>
            </a:r>
            <a:endParaRPr lang="ru-RU" sz="2800" dirty="0"/>
          </a:p>
          <a:p>
            <a:pPr marL="342900" lvl="0" indent="-342900">
              <a:buFont typeface="+mj-lt"/>
              <a:buAutoNum type="arabicPeriod"/>
            </a:pPr>
            <a:r>
              <a:rPr lang="uk-UA" sz="2800" dirty="0"/>
              <a:t>Анатомічні структури на нижній поверхні головного мозку.</a:t>
            </a:r>
            <a:endParaRPr lang="ru-RU" sz="2800" dirty="0"/>
          </a:p>
          <a:p>
            <a:pPr marL="342900" lvl="0" indent="-342900">
              <a:buFont typeface="+mj-lt"/>
              <a:buAutoNum type="arabicPeriod"/>
            </a:pPr>
            <a:r>
              <a:rPr lang="uk-UA" sz="2800" dirty="0"/>
              <a:t>Анатомічні структури на медіальній поверхні головного </a:t>
            </a:r>
            <a:r>
              <a:rPr lang="uk-UA" sz="2800" dirty="0" smtClean="0"/>
              <a:t>мозку.</a:t>
            </a:r>
            <a:endParaRPr lang="ru-RU" sz="2800" dirty="0"/>
          </a:p>
          <a:p>
            <a:pPr marL="342900" lvl="0" indent="-342900">
              <a:buFont typeface="+mj-lt"/>
              <a:buAutoNum type="arabicPeriod"/>
            </a:pPr>
            <a:r>
              <a:rPr lang="uk-UA" sz="2800" dirty="0" smtClean="0"/>
              <a:t>Загальна </a:t>
            </a:r>
            <a:r>
              <a:rPr lang="uk-UA" sz="2800" dirty="0"/>
              <a:t>будова стовбура мозку</a:t>
            </a:r>
            <a:r>
              <a:rPr lang="uk-UA" sz="2800" dirty="0" smtClean="0"/>
              <a:t>.</a:t>
            </a:r>
            <a:r>
              <a:rPr lang="uk-UA" sz="2800" dirty="0"/>
              <a:t> </a:t>
            </a:r>
            <a:endParaRPr lang="uk-UA" sz="28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uk-UA" sz="2800" dirty="0" smtClean="0"/>
              <a:t>Довгастий мозок.</a:t>
            </a:r>
            <a:endParaRPr lang="ru-RU" sz="2800" dirty="0"/>
          </a:p>
          <a:p>
            <a:pPr marL="342900" lvl="0" indent="-342900">
              <a:buFont typeface="+mj-lt"/>
              <a:buAutoNum type="arabicPeriod"/>
            </a:pPr>
            <a:r>
              <a:rPr lang="uk-UA" sz="2800" dirty="0" smtClean="0"/>
              <a:t>Задній </a:t>
            </a:r>
            <a:r>
              <a:rPr lang="uk-UA" sz="2800" dirty="0"/>
              <a:t>мозок. Будова мосту</a:t>
            </a:r>
            <a:r>
              <a:rPr lang="uk-UA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289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928992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ÐÐ°ÑÑÐ¸Ð½ÐºÐ¸ Ð¿Ð¾ Ð·Ð°Ð¿ÑÐ¾ÑÑ Ð¼Ð¾ÑÑ Ð¼Ð¾Ð·Ð³Ð° ÑÑÑÐ¾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0" y="3133724"/>
            <a:ext cx="2600325" cy="372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92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330" y="0"/>
            <a:ext cx="8229600" cy="609116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Внутрішня будова довгастого мозку</a:t>
            </a:r>
            <a:endParaRPr lang="ru-RU" b="1" dirty="0"/>
          </a:p>
        </p:txBody>
      </p:sp>
      <p:pic>
        <p:nvPicPr>
          <p:cNvPr id="3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422" y="3356992"/>
            <a:ext cx="5585927" cy="350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97" y="692696"/>
            <a:ext cx="4200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/>
              <a:t>Довгастий мозок побудований з білої і сірої </a:t>
            </a:r>
            <a:r>
              <a:rPr lang="uk-UA" dirty="0" smtClean="0"/>
              <a:t>речовини та ретикулярної формації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74074" y="609116"/>
            <a:ext cx="4107275" cy="830997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uk-UA" sz="1600" b="1" i="1" dirty="0"/>
              <a:t>Сіра речовина: </a:t>
            </a:r>
            <a:r>
              <a:rPr lang="uk-UA" sz="1600" i="1" dirty="0"/>
              <a:t>нижні оливні ядра (</a:t>
            </a:r>
            <a:r>
              <a:rPr lang="uk-UA" sz="1600" i="1" dirty="0" err="1"/>
              <a:t>nuclei</a:t>
            </a:r>
            <a:r>
              <a:rPr lang="uk-UA" sz="1600" i="1" dirty="0"/>
              <a:t> </a:t>
            </a:r>
            <a:r>
              <a:rPr lang="uk-UA" sz="1600" i="1" dirty="0" err="1"/>
              <a:t>olivаres</a:t>
            </a:r>
            <a:r>
              <a:rPr lang="uk-UA" sz="1600" i="1" dirty="0"/>
              <a:t> </a:t>
            </a:r>
            <a:r>
              <a:rPr lang="uk-UA" sz="1600" i="1" dirty="0" err="1"/>
              <a:t>inferiores</a:t>
            </a:r>
            <a:r>
              <a:rPr lang="uk-UA" sz="1600" i="1" dirty="0"/>
              <a:t>);</a:t>
            </a:r>
            <a:r>
              <a:rPr lang="uk-UA" sz="1600" dirty="0"/>
              <a:t> ядра IX, X, XI і XII пар черепних нервів</a:t>
            </a:r>
            <a:r>
              <a:rPr lang="uk-UA" sz="1600" dirty="0" smtClean="0"/>
              <a:t>; </a:t>
            </a:r>
            <a:r>
              <a:rPr lang="ru-RU" sz="1600" dirty="0" err="1" smtClean="0"/>
              <a:t>тонке</a:t>
            </a:r>
            <a:r>
              <a:rPr lang="ru-RU" sz="1600" dirty="0" smtClean="0"/>
              <a:t> </a:t>
            </a:r>
            <a:r>
              <a:rPr lang="ru-RU" sz="1600" dirty="0"/>
              <a:t>і </a:t>
            </a:r>
            <a:r>
              <a:rPr lang="ru-RU" sz="1600" dirty="0" err="1"/>
              <a:t>клиноподібне</a:t>
            </a:r>
            <a:r>
              <a:rPr lang="ru-RU" sz="1600" dirty="0"/>
              <a:t> </a:t>
            </a:r>
            <a:r>
              <a:rPr lang="ru-RU" sz="1600" dirty="0" smtClean="0"/>
              <a:t>ядра.</a:t>
            </a:r>
            <a:r>
              <a:rPr lang="uk-UA" sz="1600" dirty="0" smtClean="0"/>
              <a:t> 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495" y="1412776"/>
            <a:ext cx="3384377" cy="526297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uk-UA" sz="1600" b="1" i="1" dirty="0"/>
              <a:t>Біла речовина:</a:t>
            </a:r>
            <a:r>
              <a:rPr lang="uk-UA" sz="1600" i="1" dirty="0"/>
              <a:t> </a:t>
            </a:r>
            <a:r>
              <a:rPr lang="uk-UA" sz="1600" dirty="0" err="1"/>
              <a:t>міжоливний</a:t>
            </a:r>
            <a:r>
              <a:rPr lang="uk-UA" sz="1600" dirty="0"/>
              <a:t> шар, що містить </a:t>
            </a:r>
            <a:r>
              <a:rPr lang="uk-UA" sz="1600" i="1" dirty="0"/>
              <a:t>медіальну петлю (</a:t>
            </a:r>
            <a:r>
              <a:rPr lang="uk-UA" sz="1600" i="1" dirty="0" err="1"/>
              <a:t>lemniscus</a:t>
            </a:r>
            <a:r>
              <a:rPr lang="uk-UA" sz="1600" i="1" dirty="0"/>
              <a:t> </a:t>
            </a:r>
            <a:r>
              <a:rPr lang="uk-UA" sz="1600" i="1" dirty="0" err="1"/>
              <a:t>mediаlis</a:t>
            </a:r>
            <a:r>
              <a:rPr lang="uk-UA" sz="1600" i="1" dirty="0"/>
              <a:t>)</a:t>
            </a:r>
            <a:r>
              <a:rPr lang="uk-UA" sz="1600" dirty="0"/>
              <a:t>, яка складається з внутрішніх дугоподібних волокон</a:t>
            </a:r>
            <a:r>
              <a:rPr lang="uk-UA" sz="1600" i="1" dirty="0"/>
              <a:t> (</a:t>
            </a:r>
            <a:r>
              <a:rPr lang="uk-UA" sz="1600" i="1" dirty="0" err="1"/>
              <a:t>fibrаe</a:t>
            </a:r>
            <a:r>
              <a:rPr lang="uk-UA" sz="1600" i="1" dirty="0"/>
              <a:t> </a:t>
            </a:r>
            <a:r>
              <a:rPr lang="uk-UA" sz="1600" i="1" dirty="0" err="1"/>
              <a:t>аrcuаtаe</a:t>
            </a:r>
            <a:r>
              <a:rPr lang="uk-UA" sz="1600" i="1" dirty="0"/>
              <a:t> </a:t>
            </a:r>
            <a:r>
              <a:rPr lang="uk-UA" sz="1600" i="1" dirty="0" err="1"/>
              <a:t>internаe</a:t>
            </a:r>
            <a:r>
              <a:rPr lang="uk-UA" sz="1600" i="1" dirty="0"/>
              <a:t>) - </a:t>
            </a:r>
            <a:r>
              <a:rPr lang="uk-UA" sz="1600" dirty="0"/>
              <a:t>волокон </a:t>
            </a:r>
            <a:r>
              <a:rPr lang="uk-UA" sz="1600" dirty="0" err="1"/>
              <a:t>пропріоцептивного</a:t>
            </a:r>
            <a:r>
              <a:rPr lang="uk-UA" sz="1600" dirty="0"/>
              <a:t> шляху коркового напрямку, що утворюють перехрест медіальних петель (відростки других нейронів, що лежать в тонкому і клиноподібному ядрах). Над </a:t>
            </a:r>
            <a:r>
              <a:rPr lang="uk-UA" sz="1600" dirty="0" smtClean="0"/>
              <a:t>перехрестом </a:t>
            </a:r>
            <a:r>
              <a:rPr lang="uk-UA" sz="1600" dirty="0"/>
              <a:t>медіальних петель розташовується - </a:t>
            </a:r>
            <a:r>
              <a:rPr lang="uk-UA" sz="1600" i="1" dirty="0"/>
              <a:t>задній поздовжній пучок (</a:t>
            </a:r>
            <a:r>
              <a:rPr lang="uk-UA" sz="1600" i="1" dirty="0" err="1"/>
              <a:t>fаsciculus</a:t>
            </a:r>
            <a:r>
              <a:rPr lang="uk-UA" sz="1600" i="1" dirty="0"/>
              <a:t> </a:t>
            </a:r>
            <a:r>
              <a:rPr lang="uk-UA" sz="1600" i="1" dirty="0" err="1"/>
              <a:t>longitudinаlis</a:t>
            </a:r>
            <a:r>
              <a:rPr lang="uk-UA" sz="1600" i="1" dirty="0"/>
              <a:t> </a:t>
            </a:r>
            <a:r>
              <a:rPr lang="uk-UA" sz="1600" i="1" dirty="0" err="1"/>
              <a:t>posterior</a:t>
            </a:r>
            <a:r>
              <a:rPr lang="uk-UA" sz="1600" i="1" dirty="0"/>
              <a:t>)</a:t>
            </a:r>
            <a:r>
              <a:rPr lang="uk-UA" sz="1600" dirty="0"/>
              <a:t>. Через довгастий мозок проходять висхідні провідні шляхи, що зв'язують спинний мозок з півкулями великого мозку, мозковим стовбуром і з мозочком. Вентральні відділи довгастого мозку представлені низхідними руховими волокнами пірамідних шляхів. 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65173" y="1490723"/>
            <a:ext cx="5616176" cy="181588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uk-UA" sz="1600" b="1" i="1" dirty="0"/>
              <a:t>Ретикулярна формація (</a:t>
            </a:r>
            <a:r>
              <a:rPr lang="uk-UA" sz="1600" b="1" i="1" dirty="0" err="1"/>
              <a:t>formatio</a:t>
            </a:r>
            <a:r>
              <a:rPr lang="uk-UA" sz="1600" b="1" i="1" dirty="0"/>
              <a:t> </a:t>
            </a:r>
            <a:r>
              <a:rPr lang="uk-UA" sz="1600" b="1" i="1" dirty="0" err="1"/>
              <a:t>reticularis</a:t>
            </a:r>
            <a:r>
              <a:rPr lang="uk-UA" sz="1600" b="1" i="1" dirty="0"/>
              <a:t>)</a:t>
            </a:r>
            <a:r>
              <a:rPr lang="uk-UA" sz="1600" dirty="0"/>
              <a:t> </a:t>
            </a:r>
            <a:r>
              <a:rPr lang="uk-UA" sz="1600" dirty="0" smtClean="0"/>
              <a:t>являє </a:t>
            </a:r>
            <a:r>
              <a:rPr lang="uk-UA" sz="1600" dirty="0"/>
              <a:t>собою сукупність клітин і нервових волокон, що </a:t>
            </a:r>
            <a:r>
              <a:rPr lang="uk-UA" sz="1600" dirty="0" smtClean="0"/>
              <a:t>утворюють мережу</a:t>
            </a:r>
            <a:r>
              <a:rPr lang="en-US" sz="1600" dirty="0" smtClean="0"/>
              <a:t> </a:t>
            </a:r>
            <a:r>
              <a:rPr lang="uk-UA" sz="1600" dirty="0" smtClean="0"/>
              <a:t>і формують центри </a:t>
            </a:r>
            <a:r>
              <a:rPr lang="uk-UA" sz="1600" dirty="0"/>
              <a:t>дихання і кровообігу. Ретикулярна формація пов'язана з усіма органами чуттів, руховими і чутливими ділянками кори півкуль великого мозку, таламусом і гіпоталамусом, спинним мозком. Вона регулює рівень збудливості та тонус різних відділів </a:t>
            </a:r>
            <a:r>
              <a:rPr lang="uk-UA" sz="1600" dirty="0" smtClean="0"/>
              <a:t>ЦНС.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11665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vmede.org/sait/content/Anatomija_sapin_3/1_files/mb4_03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4" y="1484784"/>
            <a:ext cx="5048250" cy="423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69425" y="404664"/>
            <a:ext cx="3816424" cy="6247864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uk-UA" sz="1600" b="1" dirty="0" smtClean="0"/>
              <a:t>Довгастий мозок, поперечний розріз: </a:t>
            </a:r>
            <a:endParaRPr lang="uk-UA" sz="1600" b="1" dirty="0" smtClean="0"/>
          </a:p>
          <a:p>
            <a:r>
              <a:rPr lang="uk-UA" sz="1600" dirty="0" smtClean="0"/>
              <a:t>1 </a:t>
            </a:r>
            <a:r>
              <a:rPr lang="uk-UA" sz="1600" dirty="0" smtClean="0"/>
              <a:t>- четвертий шлуночок; </a:t>
            </a:r>
          </a:p>
          <a:p>
            <a:r>
              <a:rPr lang="uk-UA" sz="1600" dirty="0" smtClean="0"/>
              <a:t>2 - дорсальне ядро </a:t>
            </a:r>
            <a:r>
              <a:rPr lang="uk-UA" sz="1600" dirty="0" err="1" smtClean="0"/>
              <a:t>​​блукаючого</a:t>
            </a:r>
            <a:r>
              <a:rPr lang="uk-UA" sz="1600" dirty="0" smtClean="0"/>
              <a:t> нерва; </a:t>
            </a:r>
          </a:p>
          <a:p>
            <a:r>
              <a:rPr lang="uk-UA" sz="1600" dirty="0" smtClean="0"/>
              <a:t>3 - ядро </a:t>
            </a:r>
            <a:r>
              <a:rPr lang="uk-UA" sz="1600" dirty="0" err="1" smtClean="0"/>
              <a:t>​​вестибулярного</a:t>
            </a:r>
            <a:r>
              <a:rPr lang="uk-UA" sz="1600" dirty="0" smtClean="0"/>
              <a:t> нерва; </a:t>
            </a:r>
          </a:p>
          <a:p>
            <a:r>
              <a:rPr lang="uk-UA" sz="1600" dirty="0" smtClean="0"/>
              <a:t>4 - ядро </a:t>
            </a:r>
            <a:r>
              <a:rPr lang="uk-UA" sz="1600" dirty="0" err="1" smtClean="0"/>
              <a:t>​​поодинокого</a:t>
            </a:r>
            <a:r>
              <a:rPr lang="uk-UA" sz="1600" dirty="0" smtClean="0"/>
              <a:t> шляху;</a:t>
            </a:r>
          </a:p>
          <a:p>
            <a:r>
              <a:rPr lang="uk-UA" sz="1600" dirty="0" smtClean="0"/>
              <a:t>5 </a:t>
            </a:r>
            <a:r>
              <a:rPr lang="uk-UA" sz="1600" dirty="0" smtClean="0"/>
              <a:t>- задній (дорсальний) </a:t>
            </a:r>
            <a:r>
              <a:rPr lang="uk-UA" sz="1600" dirty="0" err="1" smtClean="0"/>
              <a:t>спиномозочковий</a:t>
            </a:r>
            <a:r>
              <a:rPr lang="uk-UA" sz="1600" dirty="0" smtClean="0"/>
              <a:t> шлях; </a:t>
            </a:r>
          </a:p>
          <a:p>
            <a:r>
              <a:rPr lang="uk-UA" sz="1600" dirty="0" smtClean="0"/>
              <a:t>6 - спинномозкове ядро </a:t>
            </a:r>
            <a:r>
              <a:rPr lang="uk-UA" sz="1600" dirty="0" err="1" smtClean="0"/>
              <a:t>​​трійчастого</a:t>
            </a:r>
            <a:r>
              <a:rPr lang="uk-UA" sz="1600" dirty="0" smtClean="0"/>
              <a:t> нерва; </a:t>
            </a:r>
          </a:p>
          <a:p>
            <a:r>
              <a:rPr lang="uk-UA" sz="1600" dirty="0" smtClean="0"/>
              <a:t>7 - спинномозкової шлях трійчастого нерва; </a:t>
            </a:r>
          </a:p>
          <a:p>
            <a:r>
              <a:rPr lang="uk-UA" sz="1600" dirty="0" smtClean="0"/>
              <a:t>8 - ядро </a:t>
            </a:r>
            <a:r>
              <a:rPr lang="uk-UA" sz="1600" dirty="0" err="1" smtClean="0"/>
              <a:t>​​під'язикового</a:t>
            </a:r>
            <a:r>
              <a:rPr lang="uk-UA" sz="1600" dirty="0" smtClean="0"/>
              <a:t> нерва; </a:t>
            </a:r>
          </a:p>
          <a:p>
            <a:r>
              <a:rPr lang="uk-UA" sz="1600" dirty="0" smtClean="0"/>
              <a:t>9 - оливне ядро; </a:t>
            </a:r>
          </a:p>
          <a:p>
            <a:r>
              <a:rPr lang="uk-UA" sz="1600" dirty="0" smtClean="0"/>
              <a:t>10 - олива; </a:t>
            </a:r>
          </a:p>
          <a:p>
            <a:r>
              <a:rPr lang="uk-UA" sz="1600" dirty="0" smtClean="0"/>
              <a:t>11 - корково-спинномозковий шлях (пірамідний); </a:t>
            </a:r>
          </a:p>
          <a:p>
            <a:r>
              <a:rPr lang="uk-UA" sz="1600" dirty="0" smtClean="0"/>
              <a:t>12 - медіальна петля; </a:t>
            </a:r>
          </a:p>
          <a:p>
            <a:r>
              <a:rPr lang="uk-UA" sz="1600" dirty="0" smtClean="0"/>
              <a:t>13 - під'язиковий нерв; </a:t>
            </a:r>
          </a:p>
          <a:p>
            <a:r>
              <a:rPr lang="uk-UA" sz="1600" dirty="0" smtClean="0"/>
              <a:t>14 - передні зовнішні дугові волокна; </a:t>
            </a:r>
            <a:endParaRPr lang="uk-UA" sz="1600" dirty="0" smtClean="0"/>
          </a:p>
          <a:p>
            <a:r>
              <a:rPr lang="uk-UA" sz="1600" dirty="0" smtClean="0"/>
              <a:t>15 </a:t>
            </a:r>
            <a:r>
              <a:rPr lang="uk-UA" sz="1600" dirty="0" smtClean="0"/>
              <a:t>- подвійне ядро; </a:t>
            </a:r>
          </a:p>
          <a:p>
            <a:r>
              <a:rPr lang="uk-UA" sz="1600" dirty="0" smtClean="0"/>
              <a:t>16 – </a:t>
            </a:r>
            <a:r>
              <a:rPr lang="uk-UA" sz="1600" dirty="0" err="1" smtClean="0"/>
              <a:t>спиноталамічний</a:t>
            </a:r>
            <a:r>
              <a:rPr lang="uk-UA" sz="1600" dirty="0" smtClean="0"/>
              <a:t> </a:t>
            </a:r>
            <a:r>
              <a:rPr lang="uk-UA" sz="1600" dirty="0" smtClean="0"/>
              <a:t>і </a:t>
            </a:r>
            <a:r>
              <a:rPr lang="uk-UA" sz="1600" dirty="0" err="1" smtClean="0"/>
              <a:t>спинопокришковий</a:t>
            </a:r>
            <a:r>
              <a:rPr lang="uk-UA" sz="1600" dirty="0" smtClean="0"/>
              <a:t> </a:t>
            </a:r>
            <a:r>
              <a:rPr lang="uk-UA" sz="1600" dirty="0" smtClean="0"/>
              <a:t>шляхи; </a:t>
            </a:r>
          </a:p>
          <a:p>
            <a:r>
              <a:rPr lang="uk-UA" sz="1600" dirty="0" smtClean="0"/>
              <a:t>17 - блукаючий нерв; </a:t>
            </a:r>
          </a:p>
          <a:p>
            <a:r>
              <a:rPr lang="uk-UA" sz="1600" dirty="0" smtClean="0"/>
              <a:t>18 - передній (вентральний) </a:t>
            </a:r>
            <a:r>
              <a:rPr lang="uk-UA" sz="1600" dirty="0" err="1" smtClean="0"/>
              <a:t>спиномозочковий</a:t>
            </a:r>
            <a:r>
              <a:rPr lang="uk-UA" sz="1600" dirty="0" smtClean="0"/>
              <a:t> </a:t>
            </a:r>
            <a:r>
              <a:rPr lang="uk-UA" sz="1600" dirty="0" smtClean="0"/>
              <a:t>шлях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48994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ÐÐ°ÑÑÐ¸Ð½ÐºÐ¸ Ð¿Ð¾ Ð·Ð°Ð¿ÑÐ¾ÑÑ Ð¿ÑÐ¾Ð´Ð¾Ð»Ð³Ð¾Ð²Ð°ÑÑÐ¹ Ð¼Ð¾Ð·Ð³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4" t="13448" r="16071" b="4328"/>
          <a:stretch/>
        </p:blipFill>
        <p:spPr bwMode="auto">
          <a:xfrm>
            <a:off x="179512" y="1110951"/>
            <a:ext cx="8691073" cy="563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70" y="13937"/>
            <a:ext cx="9137929" cy="966791"/>
          </a:xfrm>
        </p:spPr>
        <p:txBody>
          <a:bodyPr>
            <a:normAutofit/>
          </a:bodyPr>
          <a:lstStyle/>
          <a:p>
            <a:r>
              <a:rPr lang="uk-UA" sz="3600" b="1" dirty="0" smtClean="0"/>
              <a:t>Схема поперечного зрізу довгастого мозку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41490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905" y="4149080"/>
            <a:ext cx="310309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275"/>
            <a:ext cx="8229600" cy="832437"/>
          </a:xfrm>
        </p:spPr>
        <p:txBody>
          <a:bodyPr>
            <a:normAutofit/>
          </a:bodyPr>
          <a:lstStyle/>
          <a:p>
            <a:r>
              <a:rPr lang="uk-UA" b="1" dirty="0"/>
              <a:t>Задній мозок (</a:t>
            </a:r>
            <a:r>
              <a:rPr lang="uk-UA" b="1" dirty="0" err="1"/>
              <a:t>metencephalon</a:t>
            </a:r>
            <a:r>
              <a:rPr lang="uk-UA" b="1" dirty="0"/>
              <a:t>)</a:t>
            </a:r>
            <a:endParaRPr lang="ru-RU" dirty="0"/>
          </a:p>
        </p:txBody>
      </p:sp>
      <p:pic>
        <p:nvPicPr>
          <p:cNvPr id="286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77" t="43192" r="2277" b="13616"/>
          <a:stretch/>
        </p:blipFill>
        <p:spPr bwMode="auto">
          <a:xfrm>
            <a:off x="-971" y="3702539"/>
            <a:ext cx="6041876" cy="315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ÐÐ°ÑÑÐ¸Ð½ÐºÐ¸ Ð¿Ð¾ Ð·Ð°Ð¿ÑÐ¾ÑÑ Ð¼Ð¾ÑÑ Ð¼Ð¾Ð·Ð³Ð° ÑÑÑÐ¾ÐµÐ½Ð¸Ðµ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1653"/>
            <a:ext cx="1835696" cy="212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5656" y="1484784"/>
            <a:ext cx="7609953" cy="2123658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uk-UA" sz="2400" b="1" i="1" dirty="0" smtClean="0"/>
              <a:t>Міст </a:t>
            </a:r>
            <a:r>
              <a:rPr lang="uk-UA" sz="2400" b="1" i="1" dirty="0"/>
              <a:t>(</a:t>
            </a:r>
            <a:r>
              <a:rPr lang="uk-UA" sz="2400" b="1" i="1" dirty="0" err="1"/>
              <a:t>Варолієв</a:t>
            </a:r>
            <a:r>
              <a:rPr lang="uk-UA" sz="2400" b="1" i="1" dirty="0"/>
              <a:t> міст, </a:t>
            </a:r>
            <a:r>
              <a:rPr lang="uk-UA" sz="2400" b="1" i="1" dirty="0" err="1"/>
              <a:t>pons</a:t>
            </a:r>
            <a:r>
              <a:rPr lang="uk-UA" sz="2400" b="1" i="1" dirty="0"/>
              <a:t>)</a:t>
            </a:r>
            <a:r>
              <a:rPr lang="uk-UA" dirty="0"/>
              <a:t> </a:t>
            </a:r>
            <a:r>
              <a:rPr lang="uk-UA" dirty="0" smtClean="0"/>
              <a:t>має </a:t>
            </a:r>
            <a:r>
              <a:rPr lang="uk-UA" dirty="0"/>
              <a:t>вигляд поперечного потовщеного валика, з латеральних боків якого відходять </a:t>
            </a:r>
            <a:r>
              <a:rPr lang="uk-UA" i="1" dirty="0"/>
              <a:t>середні мозочкові ніжки</a:t>
            </a:r>
            <a:r>
              <a:rPr lang="uk-UA" dirty="0"/>
              <a:t>. </a:t>
            </a:r>
            <a:endParaRPr lang="uk-UA" dirty="0" smtClean="0"/>
          </a:p>
          <a:p>
            <a:r>
              <a:rPr lang="uk-UA" b="1" i="1" dirty="0" smtClean="0"/>
              <a:t>Задня </a:t>
            </a:r>
            <a:r>
              <a:rPr lang="uk-UA" b="1" i="1" dirty="0"/>
              <a:t>поверхня </a:t>
            </a:r>
            <a:r>
              <a:rPr lang="uk-UA" b="1" i="1" dirty="0" smtClean="0"/>
              <a:t>моста</a:t>
            </a:r>
            <a:r>
              <a:rPr lang="uk-UA" dirty="0" smtClean="0"/>
              <a:t> </a:t>
            </a:r>
            <a:r>
              <a:rPr lang="uk-UA" dirty="0"/>
              <a:t>покрита мозочком, бере участь в утворенні </a:t>
            </a:r>
            <a:r>
              <a:rPr lang="uk-UA" dirty="0" smtClean="0"/>
              <a:t>верхнього трикутника ромбоподібної ямки.</a:t>
            </a:r>
          </a:p>
          <a:p>
            <a:r>
              <a:rPr lang="uk-UA" b="1" i="1" dirty="0" smtClean="0"/>
              <a:t>Передня</a:t>
            </a:r>
            <a:r>
              <a:rPr lang="uk-UA" dirty="0" smtClean="0"/>
              <a:t> </a:t>
            </a:r>
            <a:r>
              <a:rPr lang="uk-UA" b="1" i="1" dirty="0"/>
              <a:t>поверхня моста</a:t>
            </a:r>
            <a:r>
              <a:rPr lang="uk-UA" dirty="0"/>
              <a:t> </a:t>
            </a:r>
            <a:r>
              <a:rPr lang="uk-UA" dirty="0" smtClean="0"/>
              <a:t>межує </a:t>
            </a:r>
            <a:r>
              <a:rPr lang="uk-UA" dirty="0"/>
              <a:t>з довгастим мозком внизу і ніжками мозку вгорі. </a:t>
            </a:r>
            <a:r>
              <a:rPr lang="uk-UA" dirty="0" smtClean="0"/>
              <a:t>По </a:t>
            </a:r>
            <a:r>
              <a:rPr lang="uk-UA" dirty="0"/>
              <a:t>середній лінії поздовжньо </a:t>
            </a:r>
            <a:r>
              <a:rPr lang="uk-UA" dirty="0" smtClean="0"/>
              <a:t>проходить </a:t>
            </a:r>
            <a:r>
              <a:rPr lang="uk-UA" i="1" dirty="0" err="1"/>
              <a:t>базилярна</a:t>
            </a:r>
            <a:r>
              <a:rPr lang="uk-UA" i="1" dirty="0"/>
              <a:t> борозна (</a:t>
            </a:r>
            <a:r>
              <a:rPr lang="uk-UA" i="1" dirty="0" err="1"/>
              <a:t>sulcus</a:t>
            </a:r>
            <a:r>
              <a:rPr lang="uk-UA" i="1" dirty="0"/>
              <a:t> </a:t>
            </a:r>
            <a:r>
              <a:rPr lang="uk-UA" i="1" dirty="0" err="1"/>
              <a:t>basilaris</a:t>
            </a:r>
            <a:r>
              <a:rPr lang="uk-UA" i="1" dirty="0"/>
              <a:t>)</a:t>
            </a:r>
            <a:r>
              <a:rPr lang="uk-UA" dirty="0"/>
              <a:t>, до якої прилягає однойменна артерія.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8431" y="692694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/>
              <a:t>До заднього мозку відносяться міст, розташований </a:t>
            </a:r>
            <a:r>
              <a:rPr lang="uk-UA" i="1" dirty="0" err="1"/>
              <a:t>вентрально</a:t>
            </a:r>
            <a:r>
              <a:rPr lang="uk-UA" i="1" dirty="0"/>
              <a:t>, і мозочок, що лежить позаду моста. Порожниною заднього мозку є четвертий (IV) шлуночок.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74184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13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4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889" y="3985905"/>
            <a:ext cx="5924550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692696"/>
            <a:ext cx="8928992" cy="3046988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uk-UA" sz="1600" u="sng" dirty="0" smtClean="0"/>
              <a:t>Частини</a:t>
            </a:r>
            <a:r>
              <a:rPr lang="uk-UA" sz="1600" u="sng" dirty="0"/>
              <a:t>:</a:t>
            </a:r>
            <a:r>
              <a:rPr lang="uk-UA" sz="1600" dirty="0"/>
              <a:t> </a:t>
            </a:r>
            <a:r>
              <a:rPr lang="uk-UA" sz="1600" b="1" i="1" dirty="0"/>
              <a:t>передня (</a:t>
            </a:r>
            <a:r>
              <a:rPr lang="uk-UA" sz="1600" b="1" i="1" dirty="0" err="1"/>
              <a:t>базилярна</a:t>
            </a:r>
            <a:r>
              <a:rPr lang="uk-UA" sz="1600" b="1" i="1" dirty="0"/>
              <a:t>) (</a:t>
            </a:r>
            <a:r>
              <a:rPr lang="uk-UA" sz="1600" b="1" i="1" dirty="0" err="1"/>
              <a:t>pars</a:t>
            </a:r>
            <a:r>
              <a:rPr lang="uk-UA" sz="1600" b="1" i="1" dirty="0"/>
              <a:t> </a:t>
            </a:r>
            <a:r>
              <a:rPr lang="uk-UA" sz="1600" b="1" i="1" dirty="0" err="1"/>
              <a:t>basilaris</a:t>
            </a:r>
            <a:r>
              <a:rPr lang="uk-UA" sz="1600" b="1" i="1" dirty="0"/>
              <a:t> </a:t>
            </a:r>
            <a:r>
              <a:rPr lang="uk-UA" sz="1600" b="1" i="1" dirty="0" err="1"/>
              <a:t>pontis</a:t>
            </a:r>
            <a:r>
              <a:rPr lang="uk-UA" sz="1600" b="1" i="1" dirty="0" smtClean="0"/>
              <a:t>)</a:t>
            </a:r>
            <a:r>
              <a:rPr lang="uk-UA" sz="1600" b="1" dirty="0" smtClean="0"/>
              <a:t> </a:t>
            </a:r>
            <a:r>
              <a:rPr lang="uk-UA" sz="1600" dirty="0" smtClean="0"/>
              <a:t>- </a:t>
            </a:r>
            <a:r>
              <a:rPr lang="uk-UA" sz="1600" dirty="0"/>
              <a:t>основа моста, і </a:t>
            </a:r>
            <a:r>
              <a:rPr lang="uk-UA" sz="1600" b="1" i="1" dirty="0"/>
              <a:t>задня (покришка) (</a:t>
            </a:r>
            <a:r>
              <a:rPr lang="uk-UA" sz="1600" b="1" i="1" dirty="0" err="1"/>
              <a:t>pars</a:t>
            </a:r>
            <a:r>
              <a:rPr lang="uk-UA" sz="1600" b="1" i="1" dirty="0"/>
              <a:t> </a:t>
            </a:r>
            <a:r>
              <a:rPr lang="uk-UA" sz="1600" b="1" i="1" dirty="0" err="1"/>
              <a:t>dorsalis</a:t>
            </a:r>
            <a:r>
              <a:rPr lang="uk-UA" sz="1600" b="1" i="1" dirty="0"/>
              <a:t> - </a:t>
            </a:r>
            <a:r>
              <a:rPr lang="uk-UA" sz="1600" b="1" i="1" dirty="0" err="1"/>
              <a:t>tegmentum</a:t>
            </a:r>
            <a:r>
              <a:rPr lang="uk-UA" sz="1600" b="1" i="1" dirty="0"/>
              <a:t> </a:t>
            </a:r>
            <a:r>
              <a:rPr lang="uk-UA" sz="1600" b="1" i="1" dirty="0" err="1"/>
              <a:t>pontis</a:t>
            </a:r>
            <a:r>
              <a:rPr lang="uk-UA" sz="1600" b="1" i="1" dirty="0" smtClean="0"/>
              <a:t>)</a:t>
            </a:r>
            <a:r>
              <a:rPr lang="uk-UA" sz="1600" b="1" dirty="0" smtClean="0"/>
              <a:t>.</a:t>
            </a:r>
            <a:r>
              <a:rPr lang="ru-RU" sz="1600" b="1" dirty="0"/>
              <a:t> </a:t>
            </a:r>
            <a:r>
              <a:rPr lang="uk-UA" sz="1600" dirty="0" smtClean="0"/>
              <a:t>На </a:t>
            </a:r>
            <a:r>
              <a:rPr lang="uk-UA" sz="1600" dirty="0"/>
              <a:t>межі між </a:t>
            </a:r>
            <a:r>
              <a:rPr lang="uk-UA" sz="1600" dirty="0" smtClean="0"/>
              <a:t>частинами </a:t>
            </a:r>
            <a:r>
              <a:rPr lang="uk-UA" sz="1600" dirty="0"/>
              <a:t>мосту лежить </a:t>
            </a:r>
            <a:r>
              <a:rPr lang="uk-UA" sz="1600" b="1" i="1" dirty="0"/>
              <a:t>трапецієподібне тіло (</a:t>
            </a:r>
            <a:r>
              <a:rPr lang="uk-UA" sz="1600" b="1" i="1" dirty="0" err="1"/>
              <a:t>corpus</a:t>
            </a:r>
            <a:r>
              <a:rPr lang="uk-UA" sz="1600" b="1" i="1" dirty="0"/>
              <a:t> </a:t>
            </a:r>
            <a:r>
              <a:rPr lang="uk-UA" sz="1600" b="1" i="1" dirty="0" err="1"/>
              <a:t>trapezoideum</a:t>
            </a:r>
            <a:r>
              <a:rPr lang="uk-UA" sz="1600" b="1" i="1" dirty="0"/>
              <a:t>)</a:t>
            </a:r>
            <a:r>
              <a:rPr lang="uk-UA" sz="1600" dirty="0"/>
              <a:t>, утворене поперечними волокнами провідного шляху слухового аналізатора. Між </a:t>
            </a:r>
            <a:r>
              <a:rPr lang="uk-UA" sz="1600" dirty="0" smtClean="0"/>
              <a:t>цими волокнами залягають </a:t>
            </a:r>
            <a:r>
              <a:rPr lang="uk-UA" sz="1600" i="1" dirty="0"/>
              <a:t>переднє </a:t>
            </a:r>
            <a:r>
              <a:rPr lang="uk-UA" sz="1600" dirty="0"/>
              <a:t>і</a:t>
            </a:r>
            <a:r>
              <a:rPr lang="uk-UA" sz="1600" i="1" dirty="0"/>
              <a:t> заднє ядра (</a:t>
            </a:r>
            <a:r>
              <a:rPr lang="uk-UA" sz="1600" i="1" dirty="0" err="1"/>
              <a:t>nuclei</a:t>
            </a:r>
            <a:r>
              <a:rPr lang="uk-UA" sz="1600" i="1" dirty="0"/>
              <a:t> </a:t>
            </a:r>
            <a:r>
              <a:rPr lang="uk-UA" sz="1600" i="1" dirty="0" err="1"/>
              <a:t>corporis</a:t>
            </a:r>
            <a:r>
              <a:rPr lang="uk-UA" sz="1600" i="1" dirty="0"/>
              <a:t> </a:t>
            </a:r>
            <a:r>
              <a:rPr lang="uk-UA" sz="1600" i="1" dirty="0" err="1"/>
              <a:t>trapezoidei</a:t>
            </a:r>
            <a:r>
              <a:rPr lang="uk-UA" sz="1600" i="1" dirty="0"/>
              <a:t>, </a:t>
            </a:r>
            <a:r>
              <a:rPr lang="uk-UA" sz="1600" i="1" dirty="0" err="1"/>
              <a:t>anterior</a:t>
            </a:r>
            <a:r>
              <a:rPr lang="uk-UA" sz="1600" i="1" dirty="0"/>
              <a:t> </a:t>
            </a:r>
            <a:r>
              <a:rPr lang="uk-UA" sz="1600" i="1" dirty="0" err="1"/>
              <a:t>et</a:t>
            </a:r>
            <a:r>
              <a:rPr lang="uk-UA" sz="1600" i="1" dirty="0"/>
              <a:t> </a:t>
            </a:r>
            <a:r>
              <a:rPr lang="uk-UA" sz="1600" i="1" dirty="0" err="1"/>
              <a:t>posterior</a:t>
            </a:r>
            <a:r>
              <a:rPr lang="uk-UA" sz="1600" i="1" dirty="0"/>
              <a:t>)</a:t>
            </a:r>
            <a:r>
              <a:rPr lang="uk-UA" sz="1600" dirty="0"/>
              <a:t>. </a:t>
            </a:r>
            <a:endParaRPr lang="uk-UA" sz="1600" dirty="0" smtClean="0"/>
          </a:p>
          <a:p>
            <a:r>
              <a:rPr lang="uk-UA" sz="1600" u="sng" dirty="0"/>
              <a:t>В основі </a:t>
            </a:r>
            <a:r>
              <a:rPr lang="uk-UA" sz="1600" u="sng" dirty="0" smtClean="0"/>
              <a:t>мосту </a:t>
            </a:r>
            <a:r>
              <a:rPr lang="uk-UA" sz="1600" dirty="0"/>
              <a:t>є клітинні скупчення - </a:t>
            </a:r>
            <a:r>
              <a:rPr lang="uk-UA" sz="1600" i="1" dirty="0"/>
              <a:t>власні ядра </a:t>
            </a:r>
            <a:r>
              <a:rPr lang="uk-UA" sz="1600" i="1" dirty="0" smtClean="0"/>
              <a:t>мосту </a:t>
            </a:r>
            <a:r>
              <a:rPr lang="uk-UA" sz="1600" dirty="0" smtClean="0"/>
              <a:t>та проходять </a:t>
            </a:r>
            <a:r>
              <a:rPr lang="uk-UA" sz="1600" dirty="0"/>
              <a:t>поздовжні волокна, що належать до </a:t>
            </a:r>
            <a:r>
              <a:rPr lang="uk-UA" sz="1600" i="1" dirty="0"/>
              <a:t>пірамідного шляху</a:t>
            </a:r>
            <a:r>
              <a:rPr lang="uk-UA" sz="1600" dirty="0"/>
              <a:t>, і </a:t>
            </a:r>
            <a:r>
              <a:rPr lang="uk-UA" sz="1600" i="1" dirty="0"/>
              <a:t>корково-мостові волокна</a:t>
            </a:r>
            <a:r>
              <a:rPr lang="uk-UA" sz="1600" dirty="0"/>
              <a:t>, що закінчуються на власних ядрах моста. Відростки нейронів ядер моста утворюють пучки поперечних волокон основи мосту, які йдуть до мозочка, утворюючи </a:t>
            </a:r>
            <a:r>
              <a:rPr lang="uk-UA" sz="1600" b="1" i="1" dirty="0"/>
              <a:t>середні мозочкові ніжки (</a:t>
            </a:r>
            <a:r>
              <a:rPr lang="uk-UA" sz="1600" b="1" i="1" dirty="0" err="1"/>
              <a:t>pedunculi</a:t>
            </a:r>
            <a:r>
              <a:rPr lang="uk-UA" sz="1600" b="1" i="1" dirty="0"/>
              <a:t> </a:t>
            </a:r>
            <a:r>
              <a:rPr lang="uk-UA" sz="1600" b="1" i="1" dirty="0" err="1"/>
              <a:t>cerebellares</a:t>
            </a:r>
            <a:r>
              <a:rPr lang="uk-UA" sz="1600" b="1" i="1" dirty="0"/>
              <a:t> </a:t>
            </a:r>
            <a:r>
              <a:rPr lang="uk-UA" sz="1600" b="1" i="1" dirty="0" err="1"/>
              <a:t>medii</a:t>
            </a:r>
            <a:r>
              <a:rPr lang="uk-UA" sz="1600" b="1" i="1" dirty="0" smtClean="0"/>
              <a:t>)</a:t>
            </a:r>
            <a:r>
              <a:rPr lang="uk-UA" sz="1600" dirty="0" smtClean="0"/>
              <a:t>. </a:t>
            </a:r>
          </a:p>
          <a:p>
            <a:r>
              <a:rPr lang="uk-UA" sz="1600" u="sng" dirty="0" smtClean="0"/>
              <a:t>У </a:t>
            </a:r>
            <a:r>
              <a:rPr lang="uk-UA" sz="1600" u="sng" dirty="0"/>
              <a:t>задній частині мосту</a:t>
            </a:r>
            <a:r>
              <a:rPr lang="uk-UA" sz="1600" dirty="0"/>
              <a:t> розташовуються ретикулярна формація, ядра V, VI, VII, VIII пар черепних нервів, а також </a:t>
            </a:r>
            <a:r>
              <a:rPr lang="uk-UA" sz="1600" dirty="0" smtClean="0"/>
              <a:t>волокна, </a:t>
            </a:r>
            <a:r>
              <a:rPr lang="uk-UA" sz="1600" dirty="0"/>
              <a:t>які є продовженням чутливих провідних шляхів довгастого мозку. Над </a:t>
            </a:r>
            <a:r>
              <a:rPr lang="uk-UA" sz="1600" dirty="0" smtClean="0"/>
              <a:t>ретикулярною </a:t>
            </a:r>
            <a:r>
              <a:rPr lang="uk-UA" sz="1600" dirty="0"/>
              <a:t>формацією розташований </a:t>
            </a:r>
            <a:r>
              <a:rPr lang="uk-UA" sz="1600" i="1" dirty="0"/>
              <a:t>задній поздовжній пучок (</a:t>
            </a:r>
            <a:r>
              <a:rPr lang="uk-UA" sz="1600" i="1" dirty="0" err="1"/>
              <a:t>fasciculus</a:t>
            </a:r>
            <a:r>
              <a:rPr lang="uk-UA" sz="1600" i="1" dirty="0"/>
              <a:t> </a:t>
            </a:r>
            <a:r>
              <a:rPr lang="uk-UA" sz="1600" i="1" dirty="0" err="1"/>
              <a:t>longitudinalis</a:t>
            </a:r>
            <a:r>
              <a:rPr lang="uk-UA" sz="1600" i="1" dirty="0"/>
              <a:t> </a:t>
            </a:r>
            <a:r>
              <a:rPr lang="uk-UA" sz="1600" i="1" dirty="0" err="1"/>
              <a:t>posterior</a:t>
            </a:r>
            <a:r>
              <a:rPr lang="uk-UA" sz="1600" i="1" dirty="0"/>
              <a:t>)</a:t>
            </a:r>
            <a:r>
              <a:rPr lang="uk-UA" sz="1600" dirty="0"/>
              <a:t>, а збоку і вище </a:t>
            </a:r>
            <a:r>
              <a:rPr lang="uk-UA" sz="1600" i="1" dirty="0"/>
              <a:t>медіальної петлі </a:t>
            </a:r>
            <a:r>
              <a:rPr lang="uk-UA" sz="1600" dirty="0"/>
              <a:t>залягають волокна </a:t>
            </a:r>
            <a:r>
              <a:rPr lang="uk-UA" sz="1600" i="1" dirty="0"/>
              <a:t>латеральної петлі (</a:t>
            </a:r>
            <a:r>
              <a:rPr lang="uk-UA" sz="1600" i="1" dirty="0" err="1"/>
              <a:t>lemniscus</a:t>
            </a:r>
            <a:r>
              <a:rPr lang="uk-UA" sz="1600" i="1" dirty="0"/>
              <a:t> </a:t>
            </a:r>
            <a:r>
              <a:rPr lang="uk-UA" sz="1600" i="1" dirty="0" err="1"/>
              <a:t>lateralis</a:t>
            </a:r>
            <a:r>
              <a:rPr lang="uk-UA" sz="1600" i="1" dirty="0"/>
              <a:t>)</a:t>
            </a:r>
            <a:r>
              <a:rPr lang="uk-UA" sz="1600" dirty="0"/>
              <a:t>.</a:t>
            </a:r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20687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Внутрішня будова моста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2513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vmede.org/sait/content/Anatomija_sapin_3/1_files/mb4_003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0" y="1628800"/>
            <a:ext cx="5048885" cy="3625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292080" y="348570"/>
            <a:ext cx="3600399" cy="6186309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b="1" dirty="0" err="1"/>
              <a:t>Поперечний</a:t>
            </a:r>
            <a:r>
              <a:rPr lang="ru-RU" b="1" dirty="0"/>
              <a:t> </a:t>
            </a:r>
            <a:r>
              <a:rPr lang="ru-RU" b="1" dirty="0" err="1"/>
              <a:t>розріз</a:t>
            </a:r>
            <a:r>
              <a:rPr lang="ru-RU" b="1" dirty="0"/>
              <a:t> моста на </a:t>
            </a:r>
            <a:r>
              <a:rPr lang="ru-RU" b="1" dirty="0" err="1"/>
              <a:t>рівні</a:t>
            </a:r>
            <a:r>
              <a:rPr lang="ru-RU" b="1" dirty="0"/>
              <a:t> </a:t>
            </a:r>
            <a:r>
              <a:rPr lang="ru-RU" b="1" dirty="0" err="1"/>
              <a:t>верхнього</a:t>
            </a:r>
            <a:r>
              <a:rPr lang="ru-RU" b="1" dirty="0"/>
              <a:t> </a:t>
            </a:r>
            <a:r>
              <a:rPr lang="ru-RU" b="1" dirty="0" err="1"/>
              <a:t>мозкового</a:t>
            </a:r>
            <a:r>
              <a:rPr lang="ru-RU" b="1" dirty="0"/>
              <a:t> </a:t>
            </a:r>
            <a:r>
              <a:rPr lang="ru-RU" b="1" dirty="0" err="1"/>
              <a:t>вітрила</a:t>
            </a:r>
            <a:r>
              <a:rPr lang="ru-RU" b="1" dirty="0"/>
              <a:t>: </a:t>
            </a:r>
            <a:endParaRPr lang="ru-RU" b="1" dirty="0" smtClean="0"/>
          </a:p>
          <a:p>
            <a:r>
              <a:rPr lang="ru-RU" dirty="0" smtClean="0"/>
              <a:t>1 </a:t>
            </a:r>
            <a:r>
              <a:rPr lang="ru-RU" dirty="0"/>
              <a:t>- </a:t>
            </a:r>
            <a:r>
              <a:rPr lang="ru-RU" dirty="0" err="1" smtClean="0"/>
              <a:t>верхнє</a:t>
            </a:r>
            <a:r>
              <a:rPr lang="ru-RU" dirty="0" smtClean="0"/>
              <a:t> </a:t>
            </a:r>
            <a:r>
              <a:rPr lang="ru-RU" dirty="0" err="1" smtClean="0"/>
              <a:t>мозкове</a:t>
            </a:r>
            <a:r>
              <a:rPr lang="ru-RU" dirty="0" smtClean="0"/>
              <a:t> </a:t>
            </a:r>
            <a:r>
              <a:rPr lang="ru-RU" dirty="0" err="1" smtClean="0"/>
              <a:t>вітрило</a:t>
            </a:r>
            <a:r>
              <a:rPr lang="ru-RU" dirty="0" smtClean="0"/>
              <a:t>; </a:t>
            </a:r>
          </a:p>
          <a:p>
            <a:r>
              <a:rPr lang="ru-RU" dirty="0" smtClean="0"/>
              <a:t>2 </a:t>
            </a:r>
            <a:r>
              <a:rPr lang="ru-RU" dirty="0"/>
              <a:t>- </a:t>
            </a:r>
            <a:r>
              <a:rPr lang="ru-RU" dirty="0" err="1"/>
              <a:t>верхня</a:t>
            </a:r>
            <a:r>
              <a:rPr lang="ru-RU" dirty="0"/>
              <a:t> </a:t>
            </a:r>
            <a:r>
              <a:rPr lang="ru-RU" dirty="0" err="1"/>
              <a:t>мозочкова</a:t>
            </a:r>
            <a:r>
              <a:rPr lang="ru-RU" dirty="0"/>
              <a:t> </a:t>
            </a:r>
            <a:r>
              <a:rPr lang="ru-RU" dirty="0" err="1"/>
              <a:t>ніжка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3 </a:t>
            </a:r>
            <a:r>
              <a:rPr lang="ru-RU" dirty="0"/>
              <a:t>- </a:t>
            </a:r>
            <a:r>
              <a:rPr lang="ru-RU" dirty="0" err="1"/>
              <a:t>задній</a:t>
            </a:r>
            <a:r>
              <a:rPr lang="ru-RU" dirty="0"/>
              <a:t> </a:t>
            </a:r>
            <a:r>
              <a:rPr lang="ru-RU" dirty="0" err="1" smtClean="0"/>
              <a:t>поздовжній</a:t>
            </a:r>
            <a:r>
              <a:rPr lang="ru-RU" dirty="0" smtClean="0"/>
              <a:t> </a:t>
            </a:r>
            <a:r>
              <a:rPr lang="ru-RU" dirty="0"/>
              <a:t>пучок; </a:t>
            </a:r>
            <a:endParaRPr lang="ru-RU" dirty="0" smtClean="0"/>
          </a:p>
          <a:p>
            <a:r>
              <a:rPr lang="ru-RU" dirty="0" smtClean="0"/>
              <a:t>4 </a:t>
            </a:r>
            <a:r>
              <a:rPr lang="ru-RU" dirty="0"/>
              <a:t>- </a:t>
            </a:r>
            <a:r>
              <a:rPr lang="ru-RU" dirty="0" err="1"/>
              <a:t>центральний</a:t>
            </a:r>
            <a:r>
              <a:rPr lang="ru-RU" dirty="0"/>
              <a:t> </a:t>
            </a:r>
            <a:r>
              <a:rPr lang="ru-RU" dirty="0" err="1" smtClean="0"/>
              <a:t>покришечний</a:t>
            </a:r>
            <a:r>
              <a:rPr lang="ru-RU" dirty="0" smtClean="0"/>
              <a:t> </a:t>
            </a:r>
            <a:r>
              <a:rPr lang="ru-RU" dirty="0"/>
              <a:t>шлях; </a:t>
            </a:r>
            <a:endParaRPr lang="ru-RU" dirty="0" smtClean="0"/>
          </a:p>
          <a:p>
            <a:r>
              <a:rPr lang="ru-RU" dirty="0" smtClean="0"/>
              <a:t>5 - </a:t>
            </a:r>
            <a:r>
              <a:rPr lang="ru-RU" dirty="0" err="1"/>
              <a:t>латеральна</a:t>
            </a:r>
            <a:r>
              <a:rPr lang="ru-RU" dirty="0"/>
              <a:t> петля; </a:t>
            </a:r>
            <a:endParaRPr lang="ru-RU" dirty="0" smtClean="0"/>
          </a:p>
          <a:p>
            <a:r>
              <a:rPr lang="ru-RU" dirty="0" smtClean="0"/>
              <a:t>6 </a:t>
            </a:r>
            <a:r>
              <a:rPr lang="ru-RU" dirty="0"/>
              <a:t>- </a:t>
            </a:r>
            <a:r>
              <a:rPr lang="ru-RU" dirty="0" err="1"/>
              <a:t>медіальна</a:t>
            </a:r>
            <a:r>
              <a:rPr lang="ru-RU" dirty="0"/>
              <a:t> петля</a:t>
            </a:r>
            <a:r>
              <a:rPr lang="ru-RU" dirty="0" smtClean="0"/>
              <a:t>;</a:t>
            </a:r>
          </a:p>
          <a:p>
            <a:r>
              <a:rPr lang="ru-RU" dirty="0" smtClean="0"/>
              <a:t>7 </a:t>
            </a:r>
            <a:r>
              <a:rPr lang="ru-RU" dirty="0"/>
              <a:t>- </a:t>
            </a:r>
            <a:r>
              <a:rPr lang="ru-RU" dirty="0" err="1"/>
              <a:t>пірамідний</a:t>
            </a:r>
            <a:r>
              <a:rPr lang="ru-RU" dirty="0"/>
              <a:t> шлях; </a:t>
            </a:r>
            <a:endParaRPr lang="ru-RU" dirty="0" smtClean="0"/>
          </a:p>
          <a:p>
            <a:r>
              <a:rPr lang="ru-RU" dirty="0" smtClean="0"/>
              <a:t>8 </a:t>
            </a:r>
            <a:r>
              <a:rPr lang="ru-RU" dirty="0"/>
              <a:t>- </a:t>
            </a:r>
            <a:r>
              <a:rPr lang="ru-RU" dirty="0" err="1"/>
              <a:t>відвідний</a:t>
            </a:r>
            <a:r>
              <a:rPr lang="ru-RU" dirty="0"/>
              <a:t> нерв; </a:t>
            </a:r>
            <a:endParaRPr lang="ru-RU" dirty="0" smtClean="0"/>
          </a:p>
          <a:p>
            <a:r>
              <a:rPr lang="ru-RU" dirty="0" smtClean="0"/>
              <a:t>9 </a:t>
            </a:r>
            <a:r>
              <a:rPr lang="ru-RU" dirty="0"/>
              <a:t>- ядро лицевого нерва; </a:t>
            </a:r>
            <a:endParaRPr lang="ru-RU" dirty="0" smtClean="0"/>
          </a:p>
          <a:p>
            <a:r>
              <a:rPr lang="ru-RU" dirty="0" smtClean="0"/>
              <a:t>10 </a:t>
            </a:r>
            <a:r>
              <a:rPr lang="ru-RU" dirty="0"/>
              <a:t>- ядро </a:t>
            </a:r>
            <a:r>
              <a:rPr lang="ru-RU" dirty="0" err="1"/>
              <a:t>відвідного</a:t>
            </a:r>
            <a:r>
              <a:rPr lang="ru-RU" dirty="0"/>
              <a:t> нерва; </a:t>
            </a:r>
            <a:endParaRPr lang="ru-RU" dirty="0" smtClean="0"/>
          </a:p>
          <a:p>
            <a:r>
              <a:rPr lang="ru-RU" dirty="0" smtClean="0"/>
              <a:t>11 </a:t>
            </a:r>
            <a:r>
              <a:rPr lang="ru-RU" dirty="0"/>
              <a:t>- </a:t>
            </a:r>
            <a:r>
              <a:rPr lang="ru-RU" dirty="0" err="1"/>
              <a:t>лицевий</a:t>
            </a:r>
            <a:r>
              <a:rPr lang="ru-RU" dirty="0"/>
              <a:t> нерв; </a:t>
            </a:r>
            <a:endParaRPr lang="ru-RU" dirty="0" smtClean="0"/>
          </a:p>
          <a:p>
            <a:r>
              <a:rPr lang="ru-RU" dirty="0" smtClean="0"/>
              <a:t>12 </a:t>
            </a:r>
            <a:r>
              <a:rPr lang="ru-RU" dirty="0"/>
              <a:t>- </a:t>
            </a:r>
            <a:r>
              <a:rPr lang="ru-RU" dirty="0" err="1"/>
              <a:t>трійчастий</a:t>
            </a:r>
            <a:r>
              <a:rPr lang="ru-RU" dirty="0"/>
              <a:t> нерв; </a:t>
            </a:r>
            <a:endParaRPr lang="ru-RU" dirty="0" smtClean="0"/>
          </a:p>
          <a:p>
            <a:r>
              <a:rPr lang="ru-RU" dirty="0" smtClean="0"/>
              <a:t>13 </a:t>
            </a:r>
            <a:r>
              <a:rPr lang="ru-RU" dirty="0"/>
              <a:t>- </a:t>
            </a:r>
            <a:r>
              <a:rPr lang="ru-RU" dirty="0" err="1"/>
              <a:t>рухове</a:t>
            </a:r>
            <a:r>
              <a:rPr lang="ru-RU" dirty="0"/>
              <a:t> ядро </a:t>
            </a:r>
            <a:r>
              <a:rPr lang="ru-RU" dirty="0" err="1"/>
              <a:t>трійчастого</a:t>
            </a:r>
            <a:r>
              <a:rPr lang="ru-RU" dirty="0"/>
              <a:t> нерва; </a:t>
            </a:r>
          </a:p>
          <a:p>
            <a:r>
              <a:rPr lang="ru-RU" dirty="0" smtClean="0"/>
              <a:t>14 </a:t>
            </a:r>
            <a:r>
              <a:rPr lang="ru-RU" dirty="0"/>
              <a:t>- </a:t>
            </a:r>
            <a:r>
              <a:rPr lang="ru-RU" dirty="0" err="1"/>
              <a:t>верхнє</a:t>
            </a:r>
            <a:r>
              <a:rPr lang="ru-RU" dirty="0"/>
              <a:t> </a:t>
            </a:r>
            <a:r>
              <a:rPr lang="ru-RU" dirty="0" err="1" smtClean="0"/>
              <a:t>слиновидільне</a:t>
            </a:r>
            <a:r>
              <a:rPr lang="ru-RU" dirty="0" smtClean="0"/>
              <a:t> </a:t>
            </a:r>
            <a:r>
              <a:rPr lang="ru-RU" dirty="0"/>
              <a:t>ядро; </a:t>
            </a:r>
            <a:endParaRPr lang="ru-RU" dirty="0" smtClean="0"/>
          </a:p>
          <a:p>
            <a:r>
              <a:rPr lang="ru-RU" dirty="0" smtClean="0"/>
              <a:t>15 </a:t>
            </a:r>
            <a:r>
              <a:rPr lang="ru-RU" dirty="0"/>
              <a:t>- </a:t>
            </a:r>
            <a:r>
              <a:rPr lang="ru-RU" dirty="0" err="1"/>
              <a:t>верхнє</a:t>
            </a:r>
            <a:r>
              <a:rPr lang="ru-RU" dirty="0"/>
              <a:t> </a:t>
            </a:r>
            <a:r>
              <a:rPr lang="ru-RU" dirty="0" err="1"/>
              <a:t>чутливе</a:t>
            </a:r>
            <a:r>
              <a:rPr lang="ru-RU" dirty="0"/>
              <a:t> ядро </a:t>
            </a:r>
            <a:r>
              <a:rPr lang="ru-RU" dirty="0" err="1"/>
              <a:t>трійчастого</a:t>
            </a:r>
            <a:r>
              <a:rPr lang="ru-RU" dirty="0"/>
              <a:t> нерва; </a:t>
            </a:r>
            <a:endParaRPr lang="ru-RU" dirty="0" smtClean="0"/>
          </a:p>
          <a:p>
            <a:r>
              <a:rPr lang="ru-RU" dirty="0" smtClean="0"/>
              <a:t>16 </a:t>
            </a:r>
            <a:r>
              <a:rPr lang="ru-RU" dirty="0"/>
              <a:t>- ядро одиночного шляху; </a:t>
            </a:r>
            <a:endParaRPr lang="ru-RU" dirty="0" smtClean="0"/>
          </a:p>
          <a:p>
            <a:r>
              <a:rPr lang="ru-RU" dirty="0" smtClean="0"/>
              <a:t>17 </a:t>
            </a:r>
            <a:r>
              <a:rPr lang="ru-RU" dirty="0"/>
              <a:t>- </a:t>
            </a:r>
            <a:r>
              <a:rPr lang="en-US" dirty="0"/>
              <a:t>IV </a:t>
            </a:r>
            <a:r>
              <a:rPr lang="ru-RU" dirty="0" err="1"/>
              <a:t>шлуночок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454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4" t="10141" r="13478" b="20656"/>
          <a:stretch/>
        </p:blipFill>
        <p:spPr bwMode="auto">
          <a:xfrm>
            <a:off x="223358" y="1556792"/>
            <a:ext cx="8920642" cy="474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Схема будови моста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411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3" y="1248142"/>
            <a:ext cx="406211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/>
              <a:t>Головний мозок (</a:t>
            </a:r>
            <a:r>
              <a:rPr lang="uk-UA" sz="2400" b="1" dirty="0" err="1"/>
              <a:t>encephalon</a:t>
            </a:r>
            <a:r>
              <a:rPr lang="uk-UA" sz="2400" b="1" dirty="0"/>
              <a:t>)</a:t>
            </a:r>
            <a:r>
              <a:rPr lang="uk-UA" sz="2400" dirty="0"/>
              <a:t> з навколишніми його оболонками розташовується в порожнині мозкового відділу черепа. </a:t>
            </a:r>
            <a:endParaRPr lang="uk-UA" sz="2400" dirty="0" smtClean="0"/>
          </a:p>
          <a:p>
            <a:r>
              <a:rPr lang="uk-UA" sz="2400" dirty="0" smtClean="0"/>
              <a:t>Маса </a:t>
            </a:r>
            <a:r>
              <a:rPr lang="uk-UA" sz="2400" dirty="0"/>
              <a:t>мозку дорослої людини складає близько 1500 г (від 1100 до 2000 г), що </a:t>
            </a:r>
            <a:r>
              <a:rPr lang="ru-RU" sz="2400" dirty="0"/>
              <a:t>становить </a:t>
            </a:r>
            <a:r>
              <a:rPr lang="ru-RU" sz="2400" dirty="0" err="1"/>
              <a:t>приблизно</a:t>
            </a:r>
            <a:r>
              <a:rPr lang="ru-RU" sz="2400" dirty="0"/>
              <a:t> 2 %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загальної</a:t>
            </a:r>
            <a:r>
              <a:rPr lang="ru-RU" sz="2400" dirty="0"/>
              <a:t> </a:t>
            </a:r>
            <a:r>
              <a:rPr lang="ru-RU" sz="2400" dirty="0" err="1"/>
              <a:t>маси</a:t>
            </a:r>
            <a:r>
              <a:rPr lang="ru-RU" sz="2400" dirty="0"/>
              <a:t> </a:t>
            </a:r>
            <a:r>
              <a:rPr lang="ru-RU" sz="2400" dirty="0" err="1"/>
              <a:t>тіла</a:t>
            </a:r>
            <a:r>
              <a:rPr lang="ru-RU" sz="2400" dirty="0"/>
              <a:t>.</a:t>
            </a:r>
          </a:p>
        </p:txBody>
      </p:sp>
      <p:pic>
        <p:nvPicPr>
          <p:cNvPr id="32772" name="Picture 4" descr="ÐÐ°ÑÑÐ¸Ð½ÐºÐ¸ Ð¿Ð¾ Ð·Ð°Ð¿ÑÐ¾ÑÑ Ð²ÐµÑÑÐ½Ðµ-Ð»Ð°ÑÐµÑÐ°Ð»ÑÐ½Ð°Ñ Ð¿Ð¾Ð²ÐµÑÑÐ½Ð¾ÑÑÑ Ð³Ð¾Ð»Ð¾Ð²Ð½Ð¾Ð³Ð¾ Ð¼Ð¾Ð·Ð³Ð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7" r="15335"/>
          <a:stretch/>
        </p:blipFill>
        <p:spPr bwMode="auto">
          <a:xfrm>
            <a:off x="4169619" y="1124744"/>
            <a:ext cx="4922378" cy="4032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42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16632"/>
            <a:ext cx="71287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u="sng" dirty="0"/>
              <a:t>За будовою та розвитком виділяють п’ять відділів головного мозку:</a:t>
            </a:r>
            <a:r>
              <a:rPr lang="uk-UA" sz="2400" b="1" dirty="0"/>
              <a:t> </a:t>
            </a:r>
            <a:endParaRPr lang="uk-UA" sz="2400" b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b="1" dirty="0" smtClean="0"/>
              <a:t>кінцевий </a:t>
            </a:r>
            <a:r>
              <a:rPr lang="uk-UA" sz="2400" b="1" dirty="0"/>
              <a:t>мозок (</a:t>
            </a:r>
            <a:r>
              <a:rPr lang="ru-RU" sz="2400" b="1" dirty="0" err="1"/>
              <a:t>telencephalon</a:t>
            </a:r>
            <a:r>
              <a:rPr lang="uk-UA" sz="2400" b="1" dirty="0"/>
              <a:t>), </a:t>
            </a:r>
            <a:endParaRPr lang="uk-UA" sz="2400" b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b="1" dirty="0" smtClean="0"/>
              <a:t>проміжний </a:t>
            </a:r>
            <a:r>
              <a:rPr lang="uk-UA" sz="2400" b="1" dirty="0"/>
              <a:t>мозок (</a:t>
            </a:r>
            <a:r>
              <a:rPr lang="ru-RU" sz="2400" b="1" dirty="0" err="1"/>
              <a:t>diencephalon</a:t>
            </a:r>
            <a:r>
              <a:rPr lang="uk-UA" sz="2400" b="1" dirty="0"/>
              <a:t>), </a:t>
            </a:r>
            <a:endParaRPr lang="uk-UA" sz="2400" b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b="1" dirty="0" smtClean="0"/>
              <a:t>середній </a:t>
            </a:r>
            <a:r>
              <a:rPr lang="uk-UA" sz="2400" b="1" dirty="0"/>
              <a:t>мозок (</a:t>
            </a:r>
            <a:r>
              <a:rPr lang="ru-RU" sz="2400" b="1" dirty="0" err="1"/>
              <a:t>mesencephalon</a:t>
            </a:r>
            <a:r>
              <a:rPr lang="uk-UA" sz="2400" b="1" dirty="0"/>
              <a:t>), </a:t>
            </a:r>
            <a:endParaRPr lang="uk-UA" sz="2400" b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b="1" dirty="0" smtClean="0"/>
              <a:t>задній </a:t>
            </a:r>
            <a:r>
              <a:rPr lang="uk-UA" sz="2400" b="1" dirty="0"/>
              <a:t>мозок (</a:t>
            </a:r>
            <a:r>
              <a:rPr lang="ru-RU" sz="2400" b="1" dirty="0" err="1"/>
              <a:t>metencephalon</a:t>
            </a:r>
            <a:r>
              <a:rPr lang="uk-UA" sz="2400" b="1" dirty="0"/>
              <a:t>), який складається з мосту (</a:t>
            </a:r>
            <a:r>
              <a:rPr lang="ru-RU" sz="2400" b="1" dirty="0" err="1"/>
              <a:t>pons</a:t>
            </a:r>
            <a:r>
              <a:rPr lang="uk-UA" sz="2400" b="1" dirty="0"/>
              <a:t>) </a:t>
            </a:r>
            <a:r>
              <a:rPr lang="ru-RU" sz="2400" b="1" dirty="0"/>
              <a:t>i</a:t>
            </a:r>
            <a:r>
              <a:rPr lang="uk-UA" sz="2400" b="1" dirty="0"/>
              <a:t> мозочка (</a:t>
            </a:r>
            <a:r>
              <a:rPr lang="ru-RU" sz="2400" b="1" dirty="0" err="1"/>
              <a:t>cerebellum</a:t>
            </a:r>
            <a:r>
              <a:rPr lang="uk-UA" sz="2400" b="1" dirty="0"/>
              <a:t>), </a:t>
            </a:r>
            <a:endParaRPr lang="uk-UA" sz="2400" b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b="1" dirty="0" smtClean="0"/>
              <a:t>довгастий </a:t>
            </a:r>
            <a:r>
              <a:rPr lang="uk-UA" sz="2400" b="1" dirty="0"/>
              <a:t>мозок (</a:t>
            </a:r>
            <a:r>
              <a:rPr lang="ru-RU" sz="2400" b="1" dirty="0" err="1"/>
              <a:t>myelencephalon</a:t>
            </a:r>
            <a:r>
              <a:rPr lang="uk-UA" sz="2400" b="1" dirty="0"/>
              <a:t>).</a:t>
            </a:r>
            <a:endParaRPr lang="ru-RU" sz="2400" b="1" dirty="0"/>
          </a:p>
        </p:txBody>
      </p:sp>
      <p:pic>
        <p:nvPicPr>
          <p:cNvPr id="4" name="Picture 2" descr="ÐÐ°ÑÑÐ¸Ð½ÐºÐ¸ Ð¿Ð¾ Ð·Ð°Ð¿ÑÐ¾ÑÑ ÑÐ¿Ð¸ÑÐ°Ð»Ð°Ð¼ÑÑ Ð°Ð½Ð°ÑÐ¾Ð¼Ð¸Ñ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52" b="4812"/>
          <a:stretch/>
        </p:blipFill>
        <p:spPr bwMode="auto">
          <a:xfrm>
            <a:off x="755576" y="3169931"/>
            <a:ext cx="7705725" cy="361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18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6632"/>
            <a:ext cx="864095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u="sng" dirty="0"/>
              <a:t>За формою і топографічними співвідношеннями структур головний мозок поділяють на три великі частини:</a:t>
            </a:r>
            <a:r>
              <a:rPr lang="uk-UA" sz="2400" b="1" dirty="0"/>
              <a:t> </a:t>
            </a:r>
            <a:endParaRPr lang="uk-UA" sz="2400" b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b="1" dirty="0" smtClean="0"/>
              <a:t>великий </a:t>
            </a:r>
            <a:r>
              <a:rPr lang="uk-UA" sz="2400" b="1" dirty="0"/>
              <a:t>мозок (</a:t>
            </a:r>
            <a:r>
              <a:rPr lang="ru-RU" sz="2400" b="1" dirty="0" err="1"/>
              <a:t>cerebrum</a:t>
            </a:r>
            <a:r>
              <a:rPr lang="uk-UA" sz="2400" b="1" dirty="0"/>
              <a:t>), який складається із двох півкуль, </a:t>
            </a:r>
            <a:endParaRPr lang="uk-UA" sz="2400" b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b="1" dirty="0" smtClean="0"/>
              <a:t>мозочок </a:t>
            </a:r>
            <a:r>
              <a:rPr lang="uk-UA" sz="2400" b="1" dirty="0"/>
              <a:t>(</a:t>
            </a:r>
            <a:r>
              <a:rPr lang="ru-RU" sz="2400" b="1" dirty="0" err="1"/>
              <a:t>cerebellum</a:t>
            </a:r>
            <a:r>
              <a:rPr lang="uk-UA" sz="2400" b="1" dirty="0" smtClean="0"/>
              <a:t>),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b="1" dirty="0" smtClean="0"/>
              <a:t>стовбур </a:t>
            </a:r>
            <a:r>
              <a:rPr lang="uk-UA" sz="2400" b="1" dirty="0"/>
              <a:t>головного мозку (</a:t>
            </a:r>
            <a:r>
              <a:rPr lang="ru-RU" sz="2400" b="1" dirty="0" err="1"/>
              <a:t>truncus</a:t>
            </a:r>
            <a:r>
              <a:rPr lang="ru-RU" sz="2400" b="1" dirty="0"/>
              <a:t> </a:t>
            </a:r>
            <a:r>
              <a:rPr lang="ru-RU" sz="2400" b="1" dirty="0" err="1"/>
              <a:t>encephalicus</a:t>
            </a:r>
            <a:r>
              <a:rPr lang="uk-UA" sz="2400" b="1" dirty="0"/>
              <a:t>), що складається з </a:t>
            </a:r>
            <a:r>
              <a:rPr lang="ru-RU" sz="2400" b="1" dirty="0" err="1"/>
              <a:t>myelencephalon</a:t>
            </a:r>
            <a:r>
              <a:rPr lang="uk-UA" sz="2400" b="1" dirty="0"/>
              <a:t>, </a:t>
            </a:r>
            <a:r>
              <a:rPr lang="ru-RU" sz="2400" b="1" dirty="0" err="1"/>
              <a:t>pons</a:t>
            </a:r>
            <a:r>
              <a:rPr lang="ru-RU" sz="2400" b="1" dirty="0"/>
              <a:t> i </a:t>
            </a:r>
            <a:r>
              <a:rPr lang="ru-RU" sz="2400" b="1" dirty="0" err="1"/>
              <a:t>mesencephalon</a:t>
            </a:r>
            <a:r>
              <a:rPr lang="uk-UA" sz="2400" b="1" dirty="0"/>
              <a:t>. </a:t>
            </a:r>
            <a:endParaRPr lang="ru-RU" sz="2400" b="1" dirty="0"/>
          </a:p>
        </p:txBody>
      </p:sp>
      <p:pic>
        <p:nvPicPr>
          <p:cNvPr id="3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2424956"/>
            <a:ext cx="7632848" cy="419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23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0613" y="260648"/>
            <a:ext cx="5113973" cy="62478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sz="2000" dirty="0"/>
              <a:t>Найрозвиненіша, велика і функціонально значима частина мозку - </a:t>
            </a:r>
            <a:r>
              <a:rPr lang="uk-UA" sz="2000" b="1" dirty="0"/>
              <a:t>півкулі великого мозку (</a:t>
            </a:r>
            <a:r>
              <a:rPr lang="uk-UA" sz="2000" b="1" dirty="0" err="1"/>
              <a:t>hemispheria</a:t>
            </a:r>
            <a:r>
              <a:rPr lang="uk-UA" sz="2000" b="1" dirty="0"/>
              <a:t> </a:t>
            </a:r>
            <a:r>
              <a:rPr lang="uk-UA" sz="2000" b="1" dirty="0" err="1"/>
              <a:t>cerebri</a:t>
            </a:r>
            <a:r>
              <a:rPr lang="uk-UA" sz="2000" b="1" dirty="0"/>
              <a:t>)</a:t>
            </a:r>
            <a:r>
              <a:rPr lang="uk-UA" sz="2000" dirty="0"/>
              <a:t>, які прикривають собою всі інші частини головного мозку. </a:t>
            </a:r>
            <a:endParaRPr lang="uk-UA" sz="2000" dirty="0" smtClean="0"/>
          </a:p>
          <a:p>
            <a:r>
              <a:rPr lang="uk-UA" sz="2000" dirty="0" smtClean="0"/>
              <a:t>Півкулі </a:t>
            </a:r>
            <a:r>
              <a:rPr lang="uk-UA" sz="2000" dirty="0"/>
              <a:t>великого мозку відділені одна від одної </a:t>
            </a:r>
            <a:r>
              <a:rPr lang="uk-UA" sz="2000" i="1" u="sng" dirty="0"/>
              <a:t>поздовжньою щілиною великого мозку (</a:t>
            </a:r>
            <a:r>
              <a:rPr lang="uk-UA" sz="2000" i="1" u="sng" dirty="0" err="1"/>
              <a:t>fissura</a:t>
            </a:r>
            <a:r>
              <a:rPr lang="uk-UA" sz="2000" i="1" u="sng" dirty="0"/>
              <a:t> </a:t>
            </a:r>
            <a:r>
              <a:rPr lang="uk-UA" sz="2000" i="1" u="sng" dirty="0" err="1"/>
              <a:t>longitudinalis</a:t>
            </a:r>
            <a:r>
              <a:rPr lang="uk-UA" sz="2000" i="1" u="sng" dirty="0"/>
              <a:t> </a:t>
            </a:r>
            <a:r>
              <a:rPr lang="uk-UA" sz="2000" i="1" u="sng" dirty="0" err="1"/>
              <a:t>cerebri</a:t>
            </a:r>
            <a:r>
              <a:rPr lang="uk-UA" sz="2000" i="1" u="sng" dirty="0"/>
              <a:t>)</a:t>
            </a:r>
            <a:r>
              <a:rPr lang="uk-UA" sz="2000" u="sng" dirty="0"/>
              <a:t>, </a:t>
            </a:r>
            <a:r>
              <a:rPr lang="uk-UA" sz="2000" dirty="0"/>
              <a:t>в глибині якої залягає </a:t>
            </a:r>
            <a:r>
              <a:rPr lang="uk-UA" sz="2000" b="1" i="1" dirty="0"/>
              <a:t>мозолисте тіло (</a:t>
            </a:r>
            <a:r>
              <a:rPr lang="uk-UA" sz="2000" b="1" i="1" dirty="0" err="1"/>
              <a:t>corpus</a:t>
            </a:r>
            <a:r>
              <a:rPr lang="uk-UA" sz="2000" b="1" i="1" dirty="0"/>
              <a:t> </a:t>
            </a:r>
            <a:r>
              <a:rPr lang="uk-UA" sz="2000" b="1" i="1" dirty="0" err="1"/>
              <a:t>collosum</a:t>
            </a:r>
            <a:r>
              <a:rPr lang="uk-UA" sz="2000" b="1" i="1" dirty="0"/>
              <a:t>),</a:t>
            </a:r>
            <a:r>
              <a:rPr lang="uk-UA" sz="2000" dirty="0"/>
              <a:t> яке утворене </a:t>
            </a:r>
            <a:r>
              <a:rPr lang="uk-UA" sz="2000" dirty="0" err="1"/>
              <a:t>комісуральними</a:t>
            </a:r>
            <a:r>
              <a:rPr lang="uk-UA" sz="2000" dirty="0"/>
              <a:t> волокнами, що з'єднує обидві півкулі. </a:t>
            </a:r>
            <a:endParaRPr lang="uk-UA" sz="2000" dirty="0" smtClean="0"/>
          </a:p>
          <a:p>
            <a:r>
              <a:rPr lang="uk-UA" sz="2000" i="1" u="sng" dirty="0" smtClean="0"/>
              <a:t>Поперечна </a:t>
            </a:r>
            <a:r>
              <a:rPr lang="uk-UA" sz="2000" i="1" u="sng" dirty="0"/>
              <a:t>щілина великого мозку (</a:t>
            </a:r>
            <a:r>
              <a:rPr lang="uk-UA" sz="2000" i="1" u="sng" dirty="0" err="1"/>
              <a:t>fissura</a:t>
            </a:r>
            <a:r>
              <a:rPr lang="uk-UA" sz="2000" i="1" u="sng" dirty="0"/>
              <a:t> </a:t>
            </a:r>
            <a:r>
              <a:rPr lang="uk-UA" sz="2000" i="1" u="sng" dirty="0" err="1"/>
              <a:t>transversa</a:t>
            </a:r>
            <a:r>
              <a:rPr lang="uk-UA" sz="2000" i="1" u="sng" dirty="0"/>
              <a:t> </a:t>
            </a:r>
            <a:r>
              <a:rPr lang="uk-UA" sz="2000" i="1" u="sng" dirty="0" err="1"/>
              <a:t>cerebri</a:t>
            </a:r>
            <a:r>
              <a:rPr lang="uk-UA" sz="2000" i="1" u="sng" dirty="0"/>
              <a:t>)</a:t>
            </a:r>
            <a:r>
              <a:rPr lang="uk-UA" sz="2000" u="sng" dirty="0"/>
              <a:t> </a:t>
            </a:r>
            <a:r>
              <a:rPr lang="uk-UA" sz="2000" dirty="0"/>
              <a:t>відокремлює півкулі головного мозку від </a:t>
            </a:r>
            <a:r>
              <a:rPr lang="uk-UA" sz="2000" b="1" dirty="0" smtClean="0"/>
              <a:t>мозочка</a:t>
            </a:r>
            <a:r>
              <a:rPr lang="uk-UA" sz="2000" dirty="0" smtClean="0"/>
              <a:t> </a:t>
            </a:r>
            <a:r>
              <a:rPr lang="uk-UA" sz="2000" b="1" dirty="0" smtClean="0"/>
              <a:t>(</a:t>
            </a:r>
            <a:r>
              <a:rPr lang="ru-RU" sz="2000" b="1" dirty="0" err="1"/>
              <a:t>cerebellum</a:t>
            </a:r>
            <a:r>
              <a:rPr lang="uk-UA" sz="2000" b="1" dirty="0"/>
              <a:t>)</a:t>
            </a:r>
            <a:r>
              <a:rPr lang="uk-UA" sz="2000" dirty="0"/>
              <a:t> </a:t>
            </a:r>
            <a:r>
              <a:rPr lang="uk-UA" sz="2000" dirty="0" smtClean="0"/>
              <a:t>, </a:t>
            </a:r>
            <a:r>
              <a:rPr lang="uk-UA" sz="2000" dirty="0"/>
              <a:t>що розташований назад і донизу від потиличних часток півкуль. </a:t>
            </a:r>
            <a:endParaRPr lang="uk-UA" sz="2000" dirty="0" smtClean="0"/>
          </a:p>
          <a:p>
            <a:r>
              <a:rPr lang="uk-UA" sz="2000" dirty="0" smtClean="0"/>
              <a:t>Нижче </a:t>
            </a:r>
            <a:r>
              <a:rPr lang="uk-UA" sz="2000" dirty="0"/>
              <a:t>мозочка лежить довгастий мозок, який переходить в спинний мозок. </a:t>
            </a:r>
            <a:endParaRPr lang="uk-UA" sz="2000" dirty="0" smtClean="0"/>
          </a:p>
          <a:p>
            <a:r>
              <a:rPr lang="uk-UA" sz="2000" b="1" dirty="0" smtClean="0"/>
              <a:t>Стовбур </a:t>
            </a:r>
            <a:r>
              <a:rPr lang="uk-UA" sz="2000" b="1" dirty="0"/>
              <a:t>головного мозку (</a:t>
            </a:r>
            <a:r>
              <a:rPr lang="ru-RU" sz="2000" b="1" dirty="0" err="1"/>
              <a:t>truncus</a:t>
            </a:r>
            <a:r>
              <a:rPr lang="ru-RU" sz="2000" b="1" dirty="0"/>
              <a:t> </a:t>
            </a:r>
            <a:r>
              <a:rPr lang="ru-RU" sz="2000" b="1" dirty="0" err="1"/>
              <a:t>encephalicus</a:t>
            </a:r>
            <a:r>
              <a:rPr lang="uk-UA" sz="2000" b="1" dirty="0"/>
              <a:t>)</a:t>
            </a:r>
            <a:r>
              <a:rPr lang="uk-UA" sz="2000" dirty="0"/>
              <a:t> є </a:t>
            </a:r>
            <a:r>
              <a:rPr lang="uk-UA" sz="2000" dirty="0" err="1"/>
              <a:t>філогенетично</a:t>
            </a:r>
            <a:r>
              <a:rPr lang="uk-UA" sz="2000" dirty="0"/>
              <a:t> найстарішою частиною головного мозку (</a:t>
            </a:r>
            <a:r>
              <a:rPr lang="ru-RU" sz="2000" i="1" dirty="0" err="1"/>
              <a:t>paleencephalon</a:t>
            </a:r>
            <a:r>
              <a:rPr lang="uk-UA" sz="2000" dirty="0"/>
              <a:t>). </a:t>
            </a:r>
            <a:endParaRPr lang="uk-UA" sz="2000" dirty="0" smtClean="0"/>
          </a:p>
        </p:txBody>
      </p:sp>
      <p:pic>
        <p:nvPicPr>
          <p:cNvPr id="5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588" y="476672"/>
            <a:ext cx="38100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ÐÐ°ÑÑÐ¸Ð½ÐºÐ¸ Ð¿Ð¾ Ð·Ð°Ð¿ÑÐ¾ÑÑ Ð¿ÑÐ¾Ð´Ð¾Ð»Ð³Ð¾Ð²Ð°ÑÑÐ¹ Ð¼Ð¾Ð·Ð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588" y="2924944"/>
            <a:ext cx="3800921" cy="324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6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0961" y="1268760"/>
            <a:ext cx="4780399" cy="47089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sz="2000" dirty="0"/>
              <a:t>В задній черепній ямці </a:t>
            </a:r>
            <a:r>
              <a:rPr lang="uk-UA" sz="2000" b="1" dirty="0" smtClean="0"/>
              <a:t>стовбур мозку </a:t>
            </a:r>
            <a:r>
              <a:rPr lang="uk-UA" sz="2000" dirty="0"/>
              <a:t>розташований на потиличній кістці. </a:t>
            </a:r>
            <a:endParaRPr lang="uk-UA" sz="2000" dirty="0" smtClean="0"/>
          </a:p>
          <a:p>
            <a:r>
              <a:rPr lang="uk-UA" sz="2000" dirty="0" smtClean="0"/>
              <a:t>Він </a:t>
            </a:r>
            <a:r>
              <a:rPr lang="uk-UA" sz="2000" dirty="0"/>
              <a:t>переходить крізь </a:t>
            </a:r>
            <a:r>
              <a:rPr lang="uk-UA" sz="2000" i="1" dirty="0"/>
              <a:t>вирізку намету (</a:t>
            </a:r>
            <a:r>
              <a:rPr lang="ru-RU" sz="2000" i="1" dirty="0" err="1"/>
              <a:t>incisura</a:t>
            </a:r>
            <a:r>
              <a:rPr lang="ru-RU" sz="2000" i="1" dirty="0"/>
              <a:t> </a:t>
            </a:r>
            <a:r>
              <a:rPr lang="ru-RU" sz="2000" i="1" dirty="0" err="1"/>
              <a:t>tentorii</a:t>
            </a:r>
            <a:r>
              <a:rPr lang="uk-UA" sz="2000" i="1" dirty="0"/>
              <a:t>)</a:t>
            </a:r>
            <a:r>
              <a:rPr lang="uk-UA" sz="2000" dirty="0"/>
              <a:t> в середню черепну ямку, де лягає на тіло клиноподібної кістки. </a:t>
            </a:r>
            <a:endParaRPr lang="uk-UA" sz="2000" dirty="0" smtClean="0"/>
          </a:p>
          <a:p>
            <a:r>
              <a:rPr lang="uk-UA" sz="2000" b="1" dirty="0" smtClean="0"/>
              <a:t>Мозочок </a:t>
            </a:r>
            <a:r>
              <a:rPr lang="uk-UA" sz="2000" dirty="0"/>
              <a:t>розміщується </a:t>
            </a:r>
            <a:r>
              <a:rPr lang="uk-UA" sz="2000" dirty="0" err="1"/>
              <a:t>дорсальніше</a:t>
            </a:r>
            <a:r>
              <a:rPr lang="uk-UA" sz="2000" dirty="0"/>
              <a:t> стовбура головного мозку і займає задню черепну ямку. </a:t>
            </a:r>
            <a:endParaRPr lang="uk-UA" sz="2000" dirty="0" smtClean="0"/>
          </a:p>
          <a:p>
            <a:r>
              <a:rPr lang="ru-RU" sz="2000" dirty="0" smtClean="0"/>
              <a:t>Великий </a:t>
            </a:r>
            <a:r>
              <a:rPr lang="ru-RU" sz="2000" dirty="0" err="1"/>
              <a:t>мозок</a:t>
            </a:r>
            <a:r>
              <a:rPr lang="ru-RU" sz="2000" dirty="0"/>
              <a:t> </a:t>
            </a:r>
            <a:r>
              <a:rPr lang="ru-RU" sz="2000" dirty="0" err="1"/>
              <a:t>займає</a:t>
            </a:r>
            <a:r>
              <a:rPr lang="ru-RU" sz="2000" dirty="0"/>
              <a:t> </a:t>
            </a:r>
            <a:r>
              <a:rPr lang="ru-RU" sz="2000" dirty="0" err="1"/>
              <a:t>більшу</a:t>
            </a:r>
            <a:r>
              <a:rPr lang="ru-RU" sz="2000" dirty="0"/>
              <a:t> </a:t>
            </a:r>
            <a:r>
              <a:rPr lang="ru-RU" sz="2000" dirty="0" err="1"/>
              <a:t>частину</a:t>
            </a:r>
            <a:r>
              <a:rPr lang="ru-RU" sz="2000" dirty="0"/>
              <a:t> </a:t>
            </a:r>
            <a:r>
              <a:rPr lang="ru-RU" sz="2000" dirty="0" err="1"/>
              <a:t>середньої</a:t>
            </a:r>
            <a:r>
              <a:rPr lang="ru-RU" sz="2000" dirty="0"/>
              <a:t> і </a:t>
            </a:r>
            <a:r>
              <a:rPr lang="ru-RU" sz="2000" dirty="0" err="1"/>
              <a:t>передньої</a:t>
            </a:r>
            <a:r>
              <a:rPr lang="ru-RU" sz="2000" dirty="0"/>
              <a:t> </a:t>
            </a:r>
            <a:r>
              <a:rPr lang="ru-RU" sz="2000" dirty="0" err="1"/>
              <a:t>черепних</a:t>
            </a:r>
            <a:r>
              <a:rPr lang="ru-RU" sz="2000" dirty="0"/>
              <a:t> ямок: </a:t>
            </a:r>
            <a:r>
              <a:rPr lang="ru-RU" sz="2000" i="1" u="sng" dirty="0" err="1"/>
              <a:t>скронева</a:t>
            </a:r>
            <a:r>
              <a:rPr lang="ru-RU" sz="2000" i="1" u="sng" dirty="0"/>
              <a:t> </a:t>
            </a:r>
            <a:r>
              <a:rPr lang="ru-RU" sz="2000" i="1" u="sng" dirty="0" err="1"/>
              <a:t>частка</a:t>
            </a:r>
            <a:r>
              <a:rPr lang="ru-RU" sz="2000" i="1" u="sng" dirty="0"/>
              <a:t> (</a:t>
            </a:r>
            <a:r>
              <a:rPr lang="ru-RU" sz="2000" i="1" u="sng" dirty="0" err="1"/>
              <a:t>lobus</a:t>
            </a:r>
            <a:r>
              <a:rPr lang="ru-RU" sz="2000" i="1" u="sng" dirty="0"/>
              <a:t> </a:t>
            </a:r>
            <a:r>
              <a:rPr lang="ru-RU" sz="2000" i="1" u="sng" dirty="0" err="1"/>
              <a:t>temporalis</a:t>
            </a:r>
            <a:r>
              <a:rPr lang="ru-RU" sz="2000" i="1" u="sng" dirty="0"/>
              <a:t>) </a:t>
            </a:r>
            <a:r>
              <a:rPr lang="ru-RU" sz="2000" dirty="0" err="1"/>
              <a:t>розташована</a:t>
            </a:r>
            <a:r>
              <a:rPr lang="ru-RU" sz="2000" dirty="0"/>
              <a:t> </a:t>
            </a:r>
            <a:r>
              <a:rPr lang="ru-RU" sz="2000" dirty="0" err="1"/>
              <a:t>латерально</a:t>
            </a:r>
            <a:r>
              <a:rPr lang="ru-RU" sz="2000" dirty="0"/>
              <a:t> на </a:t>
            </a:r>
            <a:r>
              <a:rPr lang="ru-RU" sz="2000" dirty="0" err="1"/>
              <a:t>клиноподібній</a:t>
            </a:r>
            <a:r>
              <a:rPr lang="ru-RU" sz="2000" dirty="0"/>
              <a:t> і </a:t>
            </a:r>
            <a:r>
              <a:rPr lang="ru-RU" sz="2000" dirty="0" err="1"/>
              <a:t>скроневій</a:t>
            </a:r>
            <a:r>
              <a:rPr lang="ru-RU" sz="2000" dirty="0"/>
              <a:t> </a:t>
            </a:r>
            <a:r>
              <a:rPr lang="ru-RU" sz="2000" dirty="0" err="1"/>
              <a:t>кістках</a:t>
            </a:r>
            <a:r>
              <a:rPr lang="ru-RU" sz="2000" dirty="0"/>
              <a:t>, </a:t>
            </a:r>
            <a:r>
              <a:rPr lang="ru-RU" sz="2000" i="1" u="sng" dirty="0" err="1"/>
              <a:t>лобова</a:t>
            </a:r>
            <a:r>
              <a:rPr lang="ru-RU" sz="2000" i="1" u="sng" dirty="0"/>
              <a:t> </a:t>
            </a:r>
            <a:r>
              <a:rPr lang="ru-RU" sz="2000" i="1" u="sng" dirty="0" err="1"/>
              <a:t>частка</a:t>
            </a:r>
            <a:r>
              <a:rPr lang="ru-RU" sz="2000" i="1" u="sng" dirty="0"/>
              <a:t> (</a:t>
            </a:r>
            <a:r>
              <a:rPr lang="ru-RU" sz="2000" i="1" u="sng" dirty="0" err="1"/>
              <a:t>lobus</a:t>
            </a:r>
            <a:r>
              <a:rPr lang="ru-RU" sz="2000" i="1" u="sng" dirty="0"/>
              <a:t> </a:t>
            </a:r>
            <a:r>
              <a:rPr lang="ru-RU" sz="2000" i="1" u="sng" dirty="0" err="1"/>
              <a:t>frontalis</a:t>
            </a:r>
            <a:r>
              <a:rPr lang="ru-RU" sz="2000" i="1" u="sng" dirty="0"/>
              <a:t>)</a:t>
            </a:r>
            <a:r>
              <a:rPr lang="ru-RU" sz="2000" i="1" dirty="0"/>
              <a:t> </a:t>
            </a:r>
            <a:r>
              <a:rPr lang="ru-RU" sz="2000" dirty="0" err="1"/>
              <a:t>міститься</a:t>
            </a:r>
            <a:r>
              <a:rPr lang="ru-RU" sz="2000" dirty="0"/>
              <a:t> на </a:t>
            </a:r>
            <a:r>
              <a:rPr lang="ru-RU" sz="2000" dirty="0" err="1"/>
              <a:t>очноямковій</a:t>
            </a:r>
            <a:r>
              <a:rPr lang="ru-RU" sz="2000" dirty="0"/>
              <a:t> </a:t>
            </a:r>
            <a:r>
              <a:rPr lang="ru-RU" sz="2000" dirty="0" err="1"/>
              <a:t>поверхні</a:t>
            </a:r>
            <a:r>
              <a:rPr lang="ru-RU" sz="2000" dirty="0"/>
              <a:t> </a:t>
            </a:r>
            <a:r>
              <a:rPr lang="ru-RU" sz="2000" dirty="0" err="1"/>
              <a:t>лобової</a:t>
            </a:r>
            <a:r>
              <a:rPr lang="ru-RU" sz="2000" dirty="0"/>
              <a:t> </a:t>
            </a:r>
            <a:r>
              <a:rPr lang="ru-RU" sz="2000" dirty="0" err="1"/>
              <a:t>кістки</a:t>
            </a:r>
            <a:r>
              <a:rPr lang="ru-RU" sz="2000" dirty="0"/>
              <a:t>.</a:t>
            </a:r>
          </a:p>
        </p:txBody>
      </p:sp>
      <p:pic>
        <p:nvPicPr>
          <p:cNvPr id="5" name="Picture 2" descr="ÐÐ°ÑÑÐ¸Ð½ÐºÐ¸ Ð¿Ð¾ Ð·Ð°Ð¿ÑÐ¾ÑÑ Ð¾ÑÑÑÐ¾Ð²ÐºÐ¾Ð²Ð°Ñ Ð´Ð¾Ð»ÑÐºÐ° Ð°Ð½Ð°ÑÐ¾Ð¼Ð¸Ñ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74" r="46942" b="14030"/>
          <a:stretch/>
        </p:blipFill>
        <p:spPr bwMode="auto">
          <a:xfrm>
            <a:off x="5023229" y="1619720"/>
            <a:ext cx="4120771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60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i="1" dirty="0"/>
              <a:t>Поверхні </a:t>
            </a:r>
            <a:r>
              <a:rPr lang="ru-RU" b="1" i="1" dirty="0"/>
              <a:t>головного </a:t>
            </a:r>
            <a:r>
              <a:rPr lang="ru-RU" b="1" i="1" dirty="0" err="1"/>
              <a:t>мозку</a:t>
            </a:r>
            <a:r>
              <a:rPr lang="uk-UA" b="1" i="1" dirty="0"/>
              <a:t>. Борозни і частки півкуль великого </a:t>
            </a:r>
            <a:r>
              <a:rPr lang="uk-UA" b="1" i="1" dirty="0" smtClean="0"/>
              <a:t>мозку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670318"/>
            <a:ext cx="4302709" cy="409342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uk-UA" sz="2000" b="1" dirty="0" err="1"/>
              <a:t>Верхньо-латеральна</a:t>
            </a:r>
            <a:r>
              <a:rPr lang="uk-UA" sz="2000" b="1" dirty="0"/>
              <a:t> поверхня мозку (</a:t>
            </a:r>
            <a:r>
              <a:rPr lang="uk-UA" sz="2000" b="1" dirty="0" err="1"/>
              <a:t>facies</a:t>
            </a:r>
            <a:r>
              <a:rPr lang="uk-UA" sz="2000" b="1" dirty="0"/>
              <a:t> </a:t>
            </a:r>
            <a:r>
              <a:rPr lang="uk-UA" sz="2000" b="1" dirty="0" err="1"/>
              <a:t>superolateralis</a:t>
            </a:r>
            <a:r>
              <a:rPr lang="uk-UA" sz="2000" b="1" dirty="0"/>
              <a:t>)</a:t>
            </a:r>
            <a:r>
              <a:rPr lang="uk-UA" sz="2000" dirty="0"/>
              <a:t> опукла, утворена півкулями великого мозку. </a:t>
            </a:r>
            <a:endParaRPr lang="uk-UA" sz="2000" dirty="0" smtClean="0"/>
          </a:p>
          <a:p>
            <a:r>
              <a:rPr lang="uk-UA" sz="2000" b="1" dirty="0" smtClean="0"/>
              <a:t>Нижня </a:t>
            </a:r>
            <a:r>
              <a:rPr lang="uk-UA" sz="2000" b="1" dirty="0"/>
              <a:t>поверхня (основа) мозку (</a:t>
            </a:r>
            <a:r>
              <a:rPr lang="uk-UA" sz="2000" b="1" dirty="0" err="1"/>
              <a:t>basis</a:t>
            </a:r>
            <a:r>
              <a:rPr lang="uk-UA" sz="2000" b="1" dirty="0"/>
              <a:t> </a:t>
            </a:r>
            <a:r>
              <a:rPr lang="uk-UA" sz="2000" b="1" dirty="0" err="1"/>
              <a:t>cerebri</a:t>
            </a:r>
            <a:r>
              <a:rPr lang="uk-UA" sz="2000" b="1" dirty="0"/>
              <a:t>)</a:t>
            </a:r>
            <a:r>
              <a:rPr lang="uk-UA" sz="2000" dirty="0"/>
              <a:t> сплощена, на неї виходять 12 пар черепних нервів. </a:t>
            </a:r>
            <a:endParaRPr lang="uk-UA" sz="2000" dirty="0" smtClean="0"/>
          </a:p>
          <a:p>
            <a:r>
              <a:rPr lang="uk-UA" sz="2000" dirty="0" smtClean="0"/>
              <a:t>На </a:t>
            </a:r>
            <a:r>
              <a:rPr lang="uk-UA" sz="2000" dirty="0" err="1"/>
              <a:t>верхньо-латеральній</a:t>
            </a:r>
            <a:r>
              <a:rPr lang="uk-UA" sz="2000" dirty="0"/>
              <a:t>, медіальній і нижній поверхнях півкуль великого мозку розташовані </a:t>
            </a:r>
            <a:r>
              <a:rPr lang="uk-UA" sz="2000" b="1" i="1" dirty="0"/>
              <a:t>борозни (</a:t>
            </a:r>
            <a:r>
              <a:rPr lang="uk-UA" sz="2000" b="1" i="1" dirty="0" err="1"/>
              <a:t>sulci</a:t>
            </a:r>
            <a:r>
              <a:rPr lang="uk-UA" sz="2000" b="1" i="1" dirty="0"/>
              <a:t>)</a:t>
            </a:r>
            <a:r>
              <a:rPr lang="uk-UA" sz="2000" b="1" dirty="0"/>
              <a:t>. </a:t>
            </a:r>
            <a:endParaRPr lang="uk-UA" sz="2000" b="1" dirty="0" smtClean="0"/>
          </a:p>
          <a:p>
            <a:r>
              <a:rPr lang="uk-UA" sz="2000" dirty="0" smtClean="0"/>
              <a:t>Глибокі </a:t>
            </a:r>
            <a:r>
              <a:rPr lang="uk-UA" sz="2000" dirty="0"/>
              <a:t>борозни розділяють кожну з півкуль на </a:t>
            </a:r>
            <a:r>
              <a:rPr lang="uk-UA" sz="2000" b="1" i="1" dirty="0"/>
              <a:t>частки великого мозку (</a:t>
            </a:r>
            <a:r>
              <a:rPr lang="uk-UA" sz="2000" b="1" i="1" dirty="0" err="1"/>
              <a:t>lobi</a:t>
            </a:r>
            <a:r>
              <a:rPr lang="uk-UA" sz="2000" b="1" i="1" dirty="0"/>
              <a:t> </a:t>
            </a:r>
            <a:r>
              <a:rPr lang="uk-UA" sz="2000" b="1" i="1" dirty="0" err="1"/>
              <a:t>cerebri</a:t>
            </a:r>
            <a:r>
              <a:rPr lang="uk-UA" sz="2000" b="1" i="1" dirty="0"/>
              <a:t>)</a:t>
            </a:r>
            <a:r>
              <a:rPr lang="uk-UA" sz="2000" dirty="0"/>
              <a:t>, дрібні відокремлюють </a:t>
            </a:r>
            <a:r>
              <a:rPr lang="uk-UA" sz="2000" b="1" i="1" dirty="0"/>
              <a:t>звивини великого мозку (</a:t>
            </a:r>
            <a:r>
              <a:rPr lang="uk-UA" sz="2000" b="1" i="1" dirty="0" err="1"/>
              <a:t>giri</a:t>
            </a:r>
            <a:r>
              <a:rPr lang="uk-UA" sz="2000" b="1" i="1" dirty="0"/>
              <a:t> </a:t>
            </a:r>
            <a:r>
              <a:rPr lang="uk-UA" sz="2000" b="1" i="1" dirty="0" err="1"/>
              <a:t>cerebri</a:t>
            </a:r>
            <a:r>
              <a:rPr lang="uk-UA" sz="2000" b="1" i="1" dirty="0"/>
              <a:t>).</a:t>
            </a:r>
            <a:r>
              <a:rPr lang="uk-UA" sz="2000" dirty="0"/>
              <a:t> </a:t>
            </a:r>
            <a:endParaRPr lang="uk-UA" sz="2000" dirty="0" smtClean="0"/>
          </a:p>
        </p:txBody>
      </p:sp>
      <p:pic>
        <p:nvPicPr>
          <p:cNvPr id="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32856"/>
            <a:ext cx="410445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23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620688"/>
            <a:ext cx="443924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u="sng" dirty="0"/>
              <a:t>Частки називаються так само, як і кістки, до яких вони прилягають: </a:t>
            </a:r>
            <a:endParaRPr lang="uk-UA" sz="2000" u="sng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 smtClean="0"/>
              <a:t>лобова </a:t>
            </a:r>
            <a:r>
              <a:rPr lang="uk-UA" sz="2000" dirty="0"/>
              <a:t>частка (</a:t>
            </a:r>
            <a:r>
              <a:rPr lang="ru-RU" sz="2000" dirty="0" err="1"/>
              <a:t>lobus</a:t>
            </a:r>
            <a:r>
              <a:rPr lang="ru-RU" sz="2000" dirty="0"/>
              <a:t> </a:t>
            </a:r>
            <a:r>
              <a:rPr lang="ru-RU" sz="2000" dirty="0" err="1"/>
              <a:t>frontalis</a:t>
            </a:r>
            <a:r>
              <a:rPr lang="uk-UA" sz="2000" dirty="0"/>
              <a:t>), </a:t>
            </a:r>
            <a:endParaRPr lang="uk-UA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 smtClean="0"/>
              <a:t>скронева </a:t>
            </a:r>
            <a:r>
              <a:rPr lang="uk-UA" sz="2000" dirty="0"/>
              <a:t>частка (</a:t>
            </a:r>
            <a:r>
              <a:rPr lang="ru-RU" sz="2000" dirty="0" err="1"/>
              <a:t>lobus</a:t>
            </a:r>
            <a:r>
              <a:rPr lang="ru-RU" sz="2000" dirty="0"/>
              <a:t> </a:t>
            </a:r>
            <a:r>
              <a:rPr lang="ru-RU" sz="2000" dirty="0" err="1"/>
              <a:t>temporalis</a:t>
            </a:r>
            <a:r>
              <a:rPr lang="uk-UA" sz="2000" dirty="0"/>
              <a:t>), </a:t>
            </a:r>
            <a:endParaRPr lang="uk-UA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 smtClean="0"/>
              <a:t>тім’яна </a:t>
            </a:r>
            <a:r>
              <a:rPr lang="uk-UA" sz="2000" dirty="0"/>
              <a:t>частка (</a:t>
            </a:r>
            <a:r>
              <a:rPr lang="ru-RU" sz="2000" dirty="0" err="1"/>
              <a:t>lobus</a:t>
            </a:r>
            <a:r>
              <a:rPr lang="ru-RU" sz="2000" dirty="0"/>
              <a:t> </a:t>
            </a:r>
            <a:r>
              <a:rPr lang="ru-RU" sz="2000" dirty="0" err="1"/>
              <a:t>parietalis</a:t>
            </a:r>
            <a:r>
              <a:rPr lang="uk-UA" sz="2000" dirty="0"/>
              <a:t>), </a:t>
            </a:r>
            <a:endParaRPr lang="uk-UA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 smtClean="0"/>
              <a:t>потилична </a:t>
            </a:r>
            <a:r>
              <a:rPr lang="uk-UA" sz="2000" dirty="0"/>
              <a:t>частка (</a:t>
            </a:r>
            <a:r>
              <a:rPr lang="ru-RU" sz="2000" dirty="0" err="1"/>
              <a:t>lobus</a:t>
            </a:r>
            <a:r>
              <a:rPr lang="ru-RU" sz="2000" dirty="0"/>
              <a:t> </a:t>
            </a:r>
            <a:r>
              <a:rPr lang="ru-RU" sz="2000" dirty="0" err="1"/>
              <a:t>occipitalis</a:t>
            </a:r>
            <a:r>
              <a:rPr lang="uk-UA" sz="2000" dirty="0"/>
              <a:t>), </a:t>
            </a:r>
            <a:endParaRPr lang="uk-UA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 smtClean="0"/>
              <a:t>острівець </a:t>
            </a:r>
            <a:r>
              <a:rPr lang="uk-UA" sz="2000" dirty="0"/>
              <a:t>(</a:t>
            </a:r>
            <a:r>
              <a:rPr lang="ru-RU" sz="2000" dirty="0" err="1"/>
              <a:t>insula</a:t>
            </a:r>
            <a:r>
              <a:rPr lang="uk-UA" sz="2000" dirty="0"/>
              <a:t>), </a:t>
            </a:r>
            <a:endParaRPr lang="uk-UA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 err="1" smtClean="0"/>
              <a:t>лімбічна</a:t>
            </a:r>
            <a:r>
              <a:rPr lang="uk-UA" sz="2000" dirty="0" smtClean="0"/>
              <a:t> частка </a:t>
            </a:r>
            <a:r>
              <a:rPr lang="uk-UA" sz="2000" dirty="0"/>
              <a:t>(</a:t>
            </a:r>
            <a:r>
              <a:rPr lang="ru-RU" sz="2000" dirty="0" err="1"/>
              <a:t>lobus</a:t>
            </a:r>
            <a:r>
              <a:rPr lang="ru-RU" sz="2000" dirty="0"/>
              <a:t> </a:t>
            </a:r>
            <a:r>
              <a:rPr lang="ru-RU" sz="2000" dirty="0" err="1"/>
              <a:t>limbicus</a:t>
            </a:r>
            <a:r>
              <a:rPr lang="uk-UA" sz="2000" dirty="0"/>
              <a:t>). </a:t>
            </a:r>
            <a:endParaRPr lang="uk-UA" sz="2000" dirty="0" smtClean="0"/>
          </a:p>
        </p:txBody>
      </p:sp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16632"/>
            <a:ext cx="4752528" cy="387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43608" y="4365103"/>
            <a:ext cx="66967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000" dirty="0">
                <a:solidFill>
                  <a:prstClr val="black"/>
                </a:solidFill>
              </a:rPr>
              <a:t>Між лобовою і </a:t>
            </a:r>
            <a:r>
              <a:rPr lang="uk-UA" sz="2000" dirty="0" smtClean="0">
                <a:solidFill>
                  <a:prstClr val="black"/>
                </a:solidFill>
              </a:rPr>
              <a:t>скроневою </a:t>
            </a:r>
            <a:r>
              <a:rPr lang="uk-UA" sz="2000" dirty="0">
                <a:solidFill>
                  <a:prstClr val="black"/>
                </a:solidFill>
              </a:rPr>
              <a:t>частками залягає </a:t>
            </a:r>
            <a:r>
              <a:rPr lang="uk-UA" sz="2000" b="1" i="1" dirty="0">
                <a:solidFill>
                  <a:prstClr val="black"/>
                </a:solidFill>
              </a:rPr>
              <a:t>бічна борозна (</a:t>
            </a:r>
            <a:r>
              <a:rPr lang="ru-RU" sz="2000" b="1" i="1" dirty="0" err="1">
                <a:solidFill>
                  <a:prstClr val="black"/>
                </a:solidFill>
              </a:rPr>
              <a:t>sulcus</a:t>
            </a:r>
            <a:r>
              <a:rPr lang="ru-RU" sz="2000" b="1" i="1" dirty="0">
                <a:solidFill>
                  <a:prstClr val="black"/>
                </a:solidFill>
              </a:rPr>
              <a:t> </a:t>
            </a:r>
            <a:r>
              <a:rPr lang="ru-RU" sz="2000" b="1" i="1" dirty="0" err="1">
                <a:solidFill>
                  <a:prstClr val="black"/>
                </a:solidFill>
              </a:rPr>
              <a:t>lateralis</a:t>
            </a:r>
            <a:r>
              <a:rPr lang="uk-UA" sz="2000" b="1" i="1" dirty="0">
                <a:solidFill>
                  <a:prstClr val="black"/>
                </a:solidFill>
              </a:rPr>
              <a:t>)</a:t>
            </a:r>
            <a:r>
              <a:rPr lang="uk-UA" sz="2000" b="1" dirty="0">
                <a:solidFill>
                  <a:prstClr val="black"/>
                </a:solidFill>
              </a:rPr>
              <a:t> – борозна Сільвія</a:t>
            </a:r>
            <a:r>
              <a:rPr lang="uk-UA" sz="2000" dirty="0">
                <a:solidFill>
                  <a:prstClr val="black"/>
                </a:solidFill>
              </a:rPr>
              <a:t>. </a:t>
            </a:r>
          </a:p>
          <a:p>
            <a:pPr lvl="0"/>
            <a:r>
              <a:rPr lang="uk-UA" sz="2000" dirty="0">
                <a:solidFill>
                  <a:prstClr val="black"/>
                </a:solidFill>
              </a:rPr>
              <a:t>Між лобовою і тім’яною частками розташована </a:t>
            </a:r>
            <a:r>
              <a:rPr lang="uk-UA" sz="2000" b="1" i="1" dirty="0">
                <a:solidFill>
                  <a:prstClr val="black"/>
                </a:solidFill>
              </a:rPr>
              <a:t>центральна борозна (</a:t>
            </a:r>
            <a:r>
              <a:rPr lang="ru-RU" sz="2000" b="1" i="1" dirty="0" err="1">
                <a:solidFill>
                  <a:prstClr val="black"/>
                </a:solidFill>
              </a:rPr>
              <a:t>sulcus</a:t>
            </a:r>
            <a:r>
              <a:rPr lang="ru-RU" sz="2000" b="1" i="1" dirty="0">
                <a:solidFill>
                  <a:prstClr val="black"/>
                </a:solidFill>
              </a:rPr>
              <a:t> </a:t>
            </a:r>
            <a:r>
              <a:rPr lang="ru-RU" sz="2000" b="1" i="1" dirty="0" err="1">
                <a:solidFill>
                  <a:prstClr val="black"/>
                </a:solidFill>
              </a:rPr>
              <a:t>centralis</a:t>
            </a:r>
            <a:r>
              <a:rPr lang="uk-UA" sz="2000" b="1" i="1" dirty="0">
                <a:solidFill>
                  <a:prstClr val="black"/>
                </a:solidFill>
              </a:rPr>
              <a:t>)</a:t>
            </a:r>
            <a:r>
              <a:rPr lang="uk-UA" sz="2000" b="1" dirty="0">
                <a:solidFill>
                  <a:prstClr val="black"/>
                </a:solidFill>
              </a:rPr>
              <a:t> – борозна Роланда. </a:t>
            </a:r>
            <a:endParaRPr lang="uk-UA" sz="2000" b="1" dirty="0" smtClean="0">
              <a:solidFill>
                <a:prstClr val="black"/>
              </a:solidFill>
            </a:endParaRPr>
          </a:p>
          <a:p>
            <a:pPr lvl="0"/>
            <a:r>
              <a:rPr lang="uk-UA" sz="2000" dirty="0" smtClean="0">
                <a:solidFill>
                  <a:prstClr val="black"/>
                </a:solidFill>
              </a:rPr>
              <a:t>Між </a:t>
            </a:r>
            <a:r>
              <a:rPr lang="uk-UA" sz="2000" dirty="0">
                <a:solidFill>
                  <a:prstClr val="black"/>
                </a:solidFill>
              </a:rPr>
              <a:t>тім’яною і потиличною частками на </a:t>
            </a:r>
            <a:r>
              <a:rPr lang="uk-UA" sz="2000" dirty="0" err="1">
                <a:solidFill>
                  <a:prstClr val="black"/>
                </a:solidFill>
              </a:rPr>
              <a:t>присередній</a:t>
            </a:r>
            <a:r>
              <a:rPr lang="uk-UA" sz="2000" dirty="0">
                <a:solidFill>
                  <a:prstClr val="black"/>
                </a:solidFill>
              </a:rPr>
              <a:t> поверхні визначається </a:t>
            </a:r>
            <a:r>
              <a:rPr lang="uk-UA" sz="2000" b="1" i="1" dirty="0">
                <a:solidFill>
                  <a:prstClr val="black"/>
                </a:solidFill>
              </a:rPr>
              <a:t>тім’яно-потилична борозна (</a:t>
            </a:r>
            <a:r>
              <a:rPr lang="ru-RU" sz="2000" b="1" i="1" dirty="0" err="1">
                <a:solidFill>
                  <a:prstClr val="black"/>
                </a:solidFill>
              </a:rPr>
              <a:t>sulcus</a:t>
            </a:r>
            <a:r>
              <a:rPr lang="ru-RU" sz="2000" b="1" i="1" dirty="0">
                <a:solidFill>
                  <a:prstClr val="black"/>
                </a:solidFill>
              </a:rPr>
              <a:t> </a:t>
            </a:r>
            <a:r>
              <a:rPr lang="ru-RU" sz="2000" b="1" i="1" dirty="0" err="1">
                <a:solidFill>
                  <a:prstClr val="black"/>
                </a:solidFill>
              </a:rPr>
              <a:t>parietooccipitalis</a:t>
            </a:r>
            <a:r>
              <a:rPr lang="uk-UA" sz="2000" b="1" i="1" dirty="0">
                <a:solidFill>
                  <a:prstClr val="black"/>
                </a:solidFill>
              </a:rPr>
              <a:t>)</a:t>
            </a:r>
            <a:r>
              <a:rPr lang="uk-UA" sz="2000" b="1" dirty="0">
                <a:solidFill>
                  <a:prstClr val="black"/>
                </a:solidFill>
              </a:rPr>
              <a:t>.</a:t>
            </a:r>
            <a:endParaRPr lang="ru-RU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86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15114</TotalTime>
  <Words>2534</Words>
  <Application>Microsoft Office PowerPoint</Application>
  <PresentationFormat>Экран (4:3)</PresentationFormat>
  <Paragraphs>129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Тема: Головний мозок.  Будова довгастого мозку і мосту</vt:lpstr>
      <vt:lpstr>План: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Поверхні головного мозку. Борозни і частки півкуль великого мозку</vt:lpstr>
      <vt:lpstr>Презентация PowerPoint</vt:lpstr>
      <vt:lpstr>Презентация PowerPoint</vt:lpstr>
      <vt:lpstr>Презентация PowerPoint</vt:lpstr>
      <vt:lpstr>Медіальна поверхня півкулі великого мозку (facies medialis hemispherii)</vt:lpstr>
      <vt:lpstr>Презентация PowerPoint</vt:lpstr>
      <vt:lpstr>Загальна будова стовбура мозку</vt:lpstr>
      <vt:lpstr>Презентация PowerPoint</vt:lpstr>
      <vt:lpstr>Довгастий мозок (medulla oblongata) </vt:lpstr>
      <vt:lpstr>Презентация PowerPoint</vt:lpstr>
      <vt:lpstr>Презентация PowerPoint</vt:lpstr>
      <vt:lpstr>Презентация PowerPoint</vt:lpstr>
      <vt:lpstr>Презентация PowerPoint</vt:lpstr>
      <vt:lpstr>Внутрішня будова довгастого мозку</vt:lpstr>
      <vt:lpstr>Презентация PowerPoint</vt:lpstr>
      <vt:lpstr>Схема поперечного зрізу довгастого мозку</vt:lpstr>
      <vt:lpstr>Задній мозок (metencephalon)</vt:lpstr>
      <vt:lpstr>Презентация PowerPoint</vt:lpstr>
      <vt:lpstr>Внутрішня будова моста</vt:lpstr>
      <vt:lpstr>Презентация PowerPoint</vt:lpstr>
      <vt:lpstr>Схема будови моста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Tanya</dc:creator>
  <cp:lastModifiedBy>Tanya</cp:lastModifiedBy>
  <cp:revision>304</cp:revision>
  <dcterms:created xsi:type="dcterms:W3CDTF">2018-05-13T13:54:44Z</dcterms:created>
  <dcterms:modified xsi:type="dcterms:W3CDTF">2020-03-26T02:12:13Z</dcterms:modified>
</cp:coreProperties>
</file>